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8"/>
  </p:handoutMasterIdLst>
  <p:sldIdLst>
    <p:sldId id="256" r:id="rId2"/>
    <p:sldId id="302" r:id="rId3"/>
    <p:sldId id="314" r:id="rId4"/>
    <p:sldId id="308" r:id="rId5"/>
    <p:sldId id="290" r:id="rId6"/>
    <p:sldId id="305" r:id="rId7"/>
    <p:sldId id="316" r:id="rId8"/>
    <p:sldId id="317" r:id="rId9"/>
    <p:sldId id="306" r:id="rId10"/>
    <p:sldId id="307" r:id="rId11"/>
    <p:sldId id="315" r:id="rId12"/>
    <p:sldId id="309" r:id="rId13"/>
    <p:sldId id="310" r:id="rId14"/>
    <p:sldId id="312" r:id="rId15"/>
    <p:sldId id="313" r:id="rId16"/>
    <p:sldId id="286" r:id="rId17"/>
  </p:sldIdLst>
  <p:sldSz cx="9144000" cy="6858000" type="screen4x3"/>
  <p:notesSz cx="6735763" cy="9866313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7C28"/>
    <a:srgbClr val="B2932F"/>
    <a:srgbClr val="EE3123"/>
    <a:srgbClr val="430B12"/>
    <a:srgbClr val="B52720"/>
    <a:srgbClr val="402C13"/>
    <a:srgbClr val="AC1C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5000" autoAdjust="0"/>
    <p:restoredTop sz="94658" autoAdjust="0"/>
  </p:normalViewPr>
  <p:slideViewPr>
    <p:cSldViewPr snapToGrid="0" snapToObjects="1">
      <p:cViewPr varScale="1">
        <p:scale>
          <a:sx n="70" d="100"/>
          <a:sy n="70" d="100"/>
        </p:scale>
        <p:origin x="-18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72A91-7C6B-47B0-B973-CF3BB6B90A64}" type="datetimeFigureOut">
              <a:rPr lang="en-GB" smtClean="0"/>
              <a:t>27/06/2013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46DFE-000E-435E-986B-8CB11E589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569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ABA3-A1DB-DE41-AB1E-7484C05AAD16}" type="datetimeFigureOut">
              <a:rPr lang="nl-NL" smtClean="0"/>
              <a:t>27-6-2013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FFE0-8F9B-ED49-87AD-46C7193D318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7854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ABA3-A1DB-DE41-AB1E-7484C05AAD16}" type="datetimeFigureOut">
              <a:rPr lang="nl-NL" smtClean="0"/>
              <a:t>27-6-2013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FFE0-8F9B-ED49-87AD-46C7193D318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563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ABA3-A1DB-DE41-AB1E-7484C05AAD16}" type="datetimeFigureOut">
              <a:rPr lang="nl-NL" smtClean="0"/>
              <a:t>27-6-2013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FFE0-8F9B-ED49-87AD-46C7193D318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340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ABA3-A1DB-DE41-AB1E-7484C05AAD16}" type="datetimeFigureOut">
              <a:rPr lang="nl-NL" smtClean="0"/>
              <a:t>27-6-2013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FFE0-8F9B-ED49-87AD-46C7193D318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4862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ABA3-A1DB-DE41-AB1E-7484C05AAD16}" type="datetimeFigureOut">
              <a:rPr lang="nl-NL" smtClean="0"/>
              <a:t>27-6-2013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FFE0-8F9B-ED49-87AD-46C7193D318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361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ABA3-A1DB-DE41-AB1E-7484C05AAD16}" type="datetimeFigureOut">
              <a:rPr lang="nl-NL" smtClean="0"/>
              <a:t>27-6-2013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FFE0-8F9B-ED49-87AD-46C7193D318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6981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ABA3-A1DB-DE41-AB1E-7484C05AAD16}" type="datetimeFigureOut">
              <a:rPr lang="nl-NL" smtClean="0"/>
              <a:t>27-6-2013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FFE0-8F9B-ED49-87AD-46C7193D318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287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ABA3-A1DB-DE41-AB1E-7484C05AAD16}" type="datetimeFigureOut">
              <a:rPr lang="nl-NL" smtClean="0"/>
              <a:t>27-6-2013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FFE0-8F9B-ED49-87AD-46C7193D318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903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ABA3-A1DB-DE41-AB1E-7484C05AAD16}" type="datetimeFigureOut">
              <a:rPr lang="nl-NL" smtClean="0"/>
              <a:t>27-6-2013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FFE0-8F9B-ED49-87AD-46C7193D318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677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ABA3-A1DB-DE41-AB1E-7484C05AAD16}" type="datetimeFigureOut">
              <a:rPr lang="nl-NL" smtClean="0"/>
              <a:t>27-6-2013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FFE0-8F9B-ED49-87AD-46C7193D318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26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ABA3-A1DB-DE41-AB1E-7484C05AAD16}" type="datetimeFigureOut">
              <a:rPr lang="nl-NL" smtClean="0"/>
              <a:t>27-6-2013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FFE0-8F9B-ED49-87AD-46C7193D318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491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4ABA3-A1DB-DE41-AB1E-7484C05AAD16}" type="datetimeFigureOut">
              <a:rPr lang="nl-NL" smtClean="0"/>
              <a:t>27-6-2013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6FFE0-8F9B-ED49-87AD-46C7193D318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396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google.co.uk/url?sa=i&amp;rct=j&amp;q=blank+face+with+question+mark&amp;source=images&amp;cd=&amp;cad=rja&amp;docid=Jmrd3EHS27xg2M&amp;tbnid=DfadaP4UvIfTDM:&amp;ved=0CAUQjRw&amp;url=http://mervintanchingco.wordpress.com/tag/god/&amp;ei=bPPDUZvtAqnJ0AWi3IDYCA&amp;bvm=bv.48293060,d.d2k&amp;psig=AFQjCNGLSh7-Q6y5rgOgwQI1O_p5uSexcg&amp;ust=137188272298510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google.co.uk/url?sa=i&amp;rct=j&amp;q=&amp;source=images&amp;cd=&amp;docid=pH35OFT7mtmSZM&amp;tbnid=rGbWzlWJ0iv8CM:&amp;ved=0CAUQjRw&amp;url=http://www.imperial-consultants.co.uk/ktfs&amp;ei=bPfDUZmtFKPD0QWNtoDADQ&amp;bvm=bv.48293060,d.d2k&amp;psig=AFQjCNEPkzOomoTgYXmORUZADC_9f-8now&amp;ust=1371883631606120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644" y="1627807"/>
            <a:ext cx="5958712" cy="2128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7462" y="3865417"/>
            <a:ext cx="72890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Best Practice in Attracting and Retaining Talent from the International Nuclear Industry</a:t>
            </a:r>
            <a:endParaRPr lang="nl-NL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17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el 2"/>
          <p:cNvSpPr txBox="1">
            <a:spLocks/>
          </p:cNvSpPr>
          <p:nvPr/>
        </p:nvSpPr>
        <p:spPr>
          <a:xfrm>
            <a:off x="2488570" y="1285509"/>
            <a:ext cx="5312610" cy="457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i="1" dirty="0" smtClean="0">
                <a:latin typeface="Cronos Pro Display" pitchFamily="34" charset="0"/>
                <a:cs typeface="Cronos Pro Display Italic"/>
              </a:rPr>
              <a:t>         HR Contract Models</a:t>
            </a:r>
            <a:endParaRPr lang="en-US" sz="2000" b="1" i="1" dirty="0">
              <a:latin typeface="Cronos Pro Display" pitchFamily="34" charset="0"/>
              <a:cs typeface="Cronos Pro Display Italic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1329653" y="4611713"/>
            <a:ext cx="1859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Cronos Pro Caption"/>
                <a:cs typeface="Cronos Pro Caption"/>
              </a:rPr>
              <a:t>Relocation, Payroll and Contracts</a:t>
            </a:r>
            <a:endParaRPr lang="en-US" sz="1400" dirty="0">
              <a:solidFill>
                <a:schemeClr val="bg1"/>
              </a:solidFill>
              <a:latin typeface="Cronos Pro Caption"/>
              <a:cs typeface="Cronos Pro Captio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34" y="1075282"/>
            <a:ext cx="886763" cy="84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eperen 12"/>
          <p:cNvGrpSpPr/>
          <p:nvPr/>
        </p:nvGrpSpPr>
        <p:grpSpPr>
          <a:xfrm>
            <a:off x="5941500" y="2069918"/>
            <a:ext cx="1859680" cy="982647"/>
            <a:chOff x="1298864" y="4632521"/>
            <a:chExt cx="1859680" cy="982647"/>
          </a:xfrm>
        </p:grpSpPr>
        <p:sp>
          <p:nvSpPr>
            <p:cNvPr id="21" name="Afgeronde rechthoek 13"/>
            <p:cNvSpPr/>
            <p:nvPr/>
          </p:nvSpPr>
          <p:spPr>
            <a:xfrm>
              <a:off x="1298864" y="4706973"/>
              <a:ext cx="1859680" cy="908195"/>
            </a:xfrm>
            <a:prstGeom prst="roundRect">
              <a:avLst/>
            </a:prstGeom>
            <a:solidFill>
              <a:srgbClr val="402C13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Afgeronde rechthoek 14"/>
            <p:cNvSpPr/>
            <p:nvPr/>
          </p:nvSpPr>
          <p:spPr>
            <a:xfrm>
              <a:off x="1298864" y="4632521"/>
              <a:ext cx="1859680" cy="953782"/>
            </a:xfrm>
            <a:prstGeom prst="roundRect">
              <a:avLst/>
            </a:prstGeom>
            <a:solidFill>
              <a:srgbClr val="B5272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smtClean="0"/>
                <a:t>Ad Hoc Contract</a:t>
              </a:r>
              <a:endParaRPr lang="nl-NL" dirty="0"/>
            </a:p>
          </p:txBody>
        </p:sp>
      </p:grpSp>
      <p:grpSp>
        <p:nvGrpSpPr>
          <p:cNvPr id="23" name="Groeperen 12"/>
          <p:cNvGrpSpPr/>
          <p:nvPr/>
        </p:nvGrpSpPr>
        <p:grpSpPr>
          <a:xfrm>
            <a:off x="3516266" y="3272592"/>
            <a:ext cx="1859680" cy="982647"/>
            <a:chOff x="1298864" y="4632521"/>
            <a:chExt cx="1859680" cy="982647"/>
          </a:xfrm>
        </p:grpSpPr>
        <p:sp>
          <p:nvSpPr>
            <p:cNvPr id="24" name="Afgeronde rechthoek 13"/>
            <p:cNvSpPr/>
            <p:nvPr/>
          </p:nvSpPr>
          <p:spPr>
            <a:xfrm>
              <a:off x="1298864" y="4706973"/>
              <a:ext cx="1859680" cy="908195"/>
            </a:xfrm>
            <a:prstGeom prst="roundRect">
              <a:avLst/>
            </a:prstGeom>
            <a:solidFill>
              <a:srgbClr val="402C13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Afgeronde rechthoek 14"/>
            <p:cNvSpPr/>
            <p:nvPr/>
          </p:nvSpPr>
          <p:spPr>
            <a:xfrm>
              <a:off x="1298864" y="4632521"/>
              <a:ext cx="1859680" cy="953782"/>
            </a:xfrm>
            <a:prstGeom prst="roundRect">
              <a:avLst/>
            </a:prstGeom>
            <a:solidFill>
              <a:srgbClr val="B5272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smtClean="0"/>
                <a:t>Staff Contract</a:t>
              </a:r>
              <a:endParaRPr lang="nl-NL" dirty="0"/>
            </a:p>
          </p:txBody>
        </p:sp>
      </p:grpSp>
      <p:grpSp>
        <p:nvGrpSpPr>
          <p:cNvPr id="15" name="Groeperen 12"/>
          <p:cNvGrpSpPr/>
          <p:nvPr/>
        </p:nvGrpSpPr>
        <p:grpSpPr>
          <a:xfrm>
            <a:off x="1217203" y="2084351"/>
            <a:ext cx="1859680" cy="982647"/>
            <a:chOff x="1298864" y="4632521"/>
            <a:chExt cx="1859680" cy="982647"/>
          </a:xfrm>
        </p:grpSpPr>
        <p:sp>
          <p:nvSpPr>
            <p:cNvPr id="18" name="Afgeronde rechthoek 13"/>
            <p:cNvSpPr/>
            <p:nvPr/>
          </p:nvSpPr>
          <p:spPr>
            <a:xfrm>
              <a:off x="1298864" y="4706973"/>
              <a:ext cx="1859680" cy="908195"/>
            </a:xfrm>
            <a:prstGeom prst="roundRect">
              <a:avLst/>
            </a:prstGeom>
            <a:solidFill>
              <a:srgbClr val="402C13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Afgeronde rechthoek 14"/>
            <p:cNvSpPr/>
            <p:nvPr/>
          </p:nvSpPr>
          <p:spPr>
            <a:xfrm>
              <a:off x="1298864" y="4632521"/>
              <a:ext cx="1859680" cy="953782"/>
            </a:xfrm>
            <a:prstGeom prst="roundRect">
              <a:avLst/>
            </a:prstGeom>
            <a:solidFill>
              <a:srgbClr val="B5272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smtClean="0"/>
                <a:t>Temporary Contract</a:t>
              </a:r>
              <a:endParaRPr lang="nl-NL" dirty="0"/>
            </a:p>
          </p:txBody>
        </p:sp>
      </p:grpSp>
      <p:grpSp>
        <p:nvGrpSpPr>
          <p:cNvPr id="20" name="Groeperen 12"/>
          <p:cNvGrpSpPr/>
          <p:nvPr/>
        </p:nvGrpSpPr>
        <p:grpSpPr>
          <a:xfrm>
            <a:off x="1217203" y="4425082"/>
            <a:ext cx="1859680" cy="982647"/>
            <a:chOff x="1298864" y="4632521"/>
            <a:chExt cx="1859680" cy="982647"/>
          </a:xfrm>
        </p:grpSpPr>
        <p:sp>
          <p:nvSpPr>
            <p:cNvPr id="28" name="Afgeronde rechthoek 13"/>
            <p:cNvSpPr/>
            <p:nvPr/>
          </p:nvSpPr>
          <p:spPr>
            <a:xfrm>
              <a:off x="1298864" y="4706973"/>
              <a:ext cx="1859680" cy="908195"/>
            </a:xfrm>
            <a:prstGeom prst="roundRect">
              <a:avLst/>
            </a:prstGeom>
            <a:solidFill>
              <a:srgbClr val="402C13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Afgeronde rechthoek 14"/>
            <p:cNvSpPr/>
            <p:nvPr/>
          </p:nvSpPr>
          <p:spPr>
            <a:xfrm>
              <a:off x="1298864" y="4632521"/>
              <a:ext cx="1859680" cy="953782"/>
            </a:xfrm>
            <a:prstGeom prst="roundRect">
              <a:avLst/>
            </a:prstGeom>
            <a:solidFill>
              <a:srgbClr val="B5272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smtClean="0"/>
                <a:t>Fixed Price Contract</a:t>
              </a:r>
              <a:endParaRPr lang="nl-NL" dirty="0"/>
            </a:p>
          </p:txBody>
        </p:sp>
      </p:grpSp>
      <p:grpSp>
        <p:nvGrpSpPr>
          <p:cNvPr id="30" name="Groeperen 12"/>
          <p:cNvGrpSpPr/>
          <p:nvPr/>
        </p:nvGrpSpPr>
        <p:grpSpPr>
          <a:xfrm>
            <a:off x="5941500" y="4410649"/>
            <a:ext cx="1859680" cy="982647"/>
            <a:chOff x="1298864" y="4632521"/>
            <a:chExt cx="1859680" cy="982647"/>
          </a:xfrm>
        </p:grpSpPr>
        <p:sp>
          <p:nvSpPr>
            <p:cNvPr id="31" name="Afgeronde rechthoek 13"/>
            <p:cNvSpPr/>
            <p:nvPr/>
          </p:nvSpPr>
          <p:spPr>
            <a:xfrm>
              <a:off x="1298864" y="4706973"/>
              <a:ext cx="1859680" cy="908195"/>
            </a:xfrm>
            <a:prstGeom prst="roundRect">
              <a:avLst/>
            </a:prstGeom>
            <a:solidFill>
              <a:srgbClr val="402C13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Afgeronde rechthoek 14"/>
            <p:cNvSpPr/>
            <p:nvPr/>
          </p:nvSpPr>
          <p:spPr>
            <a:xfrm>
              <a:off x="1298864" y="4632521"/>
              <a:ext cx="1859680" cy="953782"/>
            </a:xfrm>
            <a:prstGeom prst="roundRect">
              <a:avLst/>
            </a:prstGeom>
            <a:solidFill>
              <a:srgbClr val="B5272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smtClean="0"/>
                <a:t>Secondment</a:t>
              </a:r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34627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el 2"/>
          <p:cNvSpPr txBox="1">
            <a:spLocks/>
          </p:cNvSpPr>
          <p:nvPr/>
        </p:nvSpPr>
        <p:spPr>
          <a:xfrm>
            <a:off x="1706801" y="1673587"/>
            <a:ext cx="6483609" cy="457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i="1" dirty="0" smtClean="0">
                <a:latin typeface="Cronos Pro Display" pitchFamily="34" charset="0"/>
                <a:cs typeface="Cronos Pro Display Italic"/>
              </a:rPr>
              <a:t>HR Contract Models</a:t>
            </a:r>
            <a:endParaRPr lang="en-US" sz="2000" b="1" i="1" dirty="0">
              <a:latin typeface="Cronos Pro Display" pitchFamily="34" charset="0"/>
              <a:cs typeface="Cronos Pro Display Italic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668048" y="2304270"/>
            <a:ext cx="6522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  <a:cs typeface="Cronos Pro Caption"/>
              </a:rPr>
              <a:t>Staff Contracts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  <a:cs typeface="Cronos Pro Caption"/>
              </a:rPr>
              <a:t>– Direct employment. For long term needs where there is scope for personal development and/or there is a need for security and loyalty</a:t>
            </a:r>
            <a:endParaRPr lang="nl-NL" sz="1400" dirty="0">
              <a:solidFill>
                <a:schemeClr val="tx1">
                  <a:lumMod val="65000"/>
                  <a:lumOff val="35000"/>
                </a:schemeClr>
              </a:solidFill>
              <a:latin typeface="Cronos Pro Caption"/>
              <a:cs typeface="Cronos Pro Caption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1679862" y="2852237"/>
            <a:ext cx="63404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  <a:cs typeface="Cronos Pro Caption"/>
              </a:rPr>
              <a:t>Temporary Contracts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  <a:cs typeface="Cronos Pro Caption"/>
              </a:rPr>
              <a:t>– From 1 day to 5 years, Fixed unit rate. For work or assignments with a delivery/end date or a handover date, or if skills are rare.</a:t>
            </a:r>
            <a:endParaRPr lang="nl-NL" sz="1400" dirty="0">
              <a:solidFill>
                <a:schemeClr val="tx1">
                  <a:lumMod val="65000"/>
                  <a:lumOff val="35000"/>
                </a:schemeClr>
              </a:solidFill>
              <a:latin typeface="Cronos Pro Caption"/>
              <a:cs typeface="Cronos Pro Caption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1691407" y="3428958"/>
            <a:ext cx="6499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  <a:cs typeface="Cronos Pro Caption"/>
              </a:rPr>
              <a:t>Ad Hoc Contracts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  <a:cs typeface="Cronos Pro Caption"/>
              </a:rPr>
              <a:t>– X days per contract or Zero hour contract. For reactive or unpredictable needs, advisory or oversight.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  <a:cs typeface="Cronos Pro Caption"/>
              </a:rPr>
              <a:t>G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  <a:cs typeface="Cronos Pro Caption"/>
              </a:rPr>
              <a:t>ood for new territory development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ronos Pro Caption"/>
              <a:cs typeface="Cronos Pro Caption"/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1668049" y="3989470"/>
            <a:ext cx="6352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</a:rPr>
              <a:t>Fixed Price Contracts 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</a:rPr>
              <a:t>– Pay on delivery or stages of delivery. For situations where predicting time to delivery is difficult and to control costs and reduce risk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ronos Pro Caption"/>
              <a:cs typeface="Cronos Pro Caption"/>
            </a:endParaRPr>
          </a:p>
        </p:txBody>
      </p:sp>
      <p:pic>
        <p:nvPicPr>
          <p:cNvPr id="16" name="Afbeelding 15" descr="Bullet_r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517" y="2304270"/>
            <a:ext cx="394285" cy="379947"/>
          </a:xfrm>
          <a:prstGeom prst="rect">
            <a:avLst/>
          </a:prstGeom>
        </p:spPr>
      </p:pic>
      <p:pic>
        <p:nvPicPr>
          <p:cNvPr id="17" name="Afbeelding 16" descr="Bullet_r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517" y="2829146"/>
            <a:ext cx="394285" cy="379947"/>
          </a:xfrm>
          <a:prstGeom prst="rect">
            <a:avLst/>
          </a:prstGeom>
        </p:spPr>
      </p:pic>
      <p:pic>
        <p:nvPicPr>
          <p:cNvPr id="18" name="Afbeelding 17" descr="Bullet_r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517" y="3405867"/>
            <a:ext cx="394285" cy="379947"/>
          </a:xfrm>
          <a:prstGeom prst="rect">
            <a:avLst/>
          </a:prstGeom>
        </p:spPr>
      </p:pic>
      <p:pic>
        <p:nvPicPr>
          <p:cNvPr id="19" name="Afbeelding 18" descr="Bullet_r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517" y="3966379"/>
            <a:ext cx="394285" cy="379947"/>
          </a:xfrm>
          <a:prstGeom prst="rect">
            <a:avLst/>
          </a:prstGeom>
        </p:spPr>
      </p:pic>
      <p:pic>
        <p:nvPicPr>
          <p:cNvPr id="20" name="Afbeelding 19" descr="Bullet_r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34" y="4464600"/>
            <a:ext cx="394285" cy="3799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68315" y="4512691"/>
            <a:ext cx="6247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</a:rPr>
              <a:t>Secondment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</a:rPr>
              <a:t> – Variable duration. For skills development, embedding your staff in other environments or inviting nuclear professionals to embed in your environment. Not as flexible as temporary or ad hoc contracts.</a:t>
            </a:r>
            <a:endParaRPr lang="nl-NL" sz="14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34" y="1075282"/>
            <a:ext cx="886763" cy="84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69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el 2"/>
          <p:cNvSpPr txBox="1">
            <a:spLocks/>
          </p:cNvSpPr>
          <p:nvPr/>
        </p:nvSpPr>
        <p:spPr>
          <a:xfrm>
            <a:off x="1900742" y="1285509"/>
            <a:ext cx="6446424" cy="457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i="1" dirty="0" smtClean="0">
                <a:latin typeface="Cronos Pro Display" pitchFamily="34" charset="0"/>
                <a:cs typeface="Cronos Pro Display Italic"/>
              </a:rPr>
              <a:t>         Local or International Recruitment?</a:t>
            </a:r>
            <a:endParaRPr lang="en-US" sz="2000" b="1" i="1" dirty="0">
              <a:latin typeface="Cronos Pro Display" pitchFamily="34" charset="0"/>
              <a:cs typeface="Cronos Pro Display Italic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927644" y="4242381"/>
            <a:ext cx="30695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latin typeface="Cronos Pro Caption"/>
                <a:cs typeface="Cronos Pro Caption"/>
              </a:rPr>
              <a:t>Whenever possible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latin typeface="Cronos Pro Caption"/>
                <a:cs typeface="Cronos Pro Caption"/>
              </a:rPr>
              <a:t>Language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latin typeface="Cronos Pro Caption"/>
                <a:cs typeface="Cronos Pro Caption"/>
              </a:rPr>
              <a:t>Regulatory</a:t>
            </a:r>
            <a:r>
              <a:rPr lang="en-US" sz="1400" dirty="0" smtClean="0">
                <a:solidFill>
                  <a:schemeClr val="bg1"/>
                </a:solidFill>
                <a:latin typeface="Cronos Pro Caption"/>
                <a:cs typeface="Cronos Pro Caption"/>
              </a:rPr>
              <a:t> </a:t>
            </a:r>
            <a:r>
              <a:rPr lang="en-US" sz="1400" dirty="0">
                <a:latin typeface="Cronos Pro Caption"/>
                <a:cs typeface="Cronos Pro Caption"/>
              </a:rPr>
              <a:t>r</a:t>
            </a:r>
            <a:r>
              <a:rPr lang="en-US" sz="1400" dirty="0" smtClean="0">
                <a:latin typeface="Cronos Pro Caption"/>
                <a:cs typeface="Cronos Pro Caption"/>
              </a:rPr>
              <a:t>equirements</a:t>
            </a:r>
            <a:endParaRPr lang="en-US" sz="1400" dirty="0">
              <a:solidFill>
                <a:schemeClr val="bg1"/>
              </a:solidFill>
              <a:latin typeface="Cronos Pro Caption"/>
              <a:cs typeface="Cronos Pro Caption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3954" y="2414194"/>
            <a:ext cx="2323816" cy="14891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34" y="1075282"/>
            <a:ext cx="886763" cy="84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wccw.fm/wp-content/uploads/2013/01/Local_FIRST_Logo_rwc70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94" y="2300109"/>
            <a:ext cx="2261688" cy="171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31917" y="2866401"/>
            <a:ext cx="875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OR</a:t>
            </a:r>
            <a:endParaRPr lang="en-GB" sz="3200" b="1" dirty="0"/>
          </a:p>
        </p:txBody>
      </p:sp>
      <p:sp>
        <p:nvSpPr>
          <p:cNvPr id="26" name="Rechthoek 11"/>
          <p:cNvSpPr/>
          <p:nvPr/>
        </p:nvSpPr>
        <p:spPr>
          <a:xfrm>
            <a:off x="5277577" y="4286715"/>
            <a:ext cx="306958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latin typeface="Cronos Pro Caption"/>
                <a:cs typeface="Cronos Pro Caption"/>
              </a:rPr>
              <a:t>No local availability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latin typeface="Cronos Pro Caption"/>
                <a:cs typeface="Cronos Pro Caption"/>
              </a:rPr>
              <a:t>To facilitate entry to nuclear industries in new countries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latin typeface="Cronos Pro Caption"/>
                <a:cs typeface="Cronos Pro Caption"/>
              </a:rPr>
              <a:t>To benefit from experience of other projects or countries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latin typeface="Cronos Pro Caption"/>
                <a:cs typeface="Cronos Pro Caption"/>
              </a:rPr>
              <a:t>Technology specific skills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latin typeface="Cronos Pro Caption"/>
                <a:cs typeface="Cronos Pro Caption"/>
              </a:rPr>
              <a:t>Skills transfer</a:t>
            </a:r>
            <a:endParaRPr lang="en-US" sz="1400" dirty="0">
              <a:latin typeface="Cronos Pro Caption"/>
              <a:cs typeface="Cronos Pro Caption"/>
            </a:endParaRPr>
          </a:p>
        </p:txBody>
      </p:sp>
    </p:spTree>
    <p:extLst>
      <p:ext uri="{BB962C8B-B14F-4D97-AF65-F5344CB8AC3E}">
        <p14:creationId xmlns:p14="http://schemas.microsoft.com/office/powerpoint/2010/main" val="170138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el 2"/>
          <p:cNvSpPr txBox="1">
            <a:spLocks/>
          </p:cNvSpPr>
          <p:nvPr/>
        </p:nvSpPr>
        <p:spPr>
          <a:xfrm>
            <a:off x="1900742" y="1285509"/>
            <a:ext cx="5987664" cy="457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i="1" dirty="0" smtClean="0">
                <a:latin typeface="Cronos Pro Display" pitchFamily="34" charset="0"/>
                <a:cs typeface="Cronos Pro Display Italic"/>
              </a:rPr>
              <a:t>When a job specification is written, </a:t>
            </a:r>
            <a:r>
              <a:rPr lang="en-US" sz="2000" b="1" i="1" dirty="0">
                <a:latin typeface="Cronos Pro Display" pitchFamily="34" charset="0"/>
                <a:cs typeface="Cronos Pro Display Italic"/>
              </a:rPr>
              <a:t>e</a:t>
            </a:r>
            <a:r>
              <a:rPr lang="en-US" sz="2000" b="1" i="1" dirty="0" smtClean="0">
                <a:latin typeface="Cronos Pro Display" pitchFamily="34" charset="0"/>
                <a:cs typeface="Cronos Pro Display Italic"/>
              </a:rPr>
              <a:t>ffective </a:t>
            </a:r>
            <a:r>
              <a:rPr lang="en-US" sz="2000" b="1" i="1" dirty="0">
                <a:latin typeface="Cronos Pro Display" pitchFamily="34" charset="0"/>
                <a:cs typeface="Cronos Pro Display Italic"/>
              </a:rPr>
              <a:t>r</a:t>
            </a:r>
            <a:r>
              <a:rPr lang="en-US" sz="2000" b="1" i="1" dirty="0" smtClean="0">
                <a:latin typeface="Cronos Pro Display" pitchFamily="34" charset="0"/>
                <a:cs typeface="Cronos Pro Display Italic"/>
              </a:rPr>
              <a:t>ecruitment </a:t>
            </a:r>
            <a:r>
              <a:rPr lang="en-US" sz="2000" b="1" i="1" dirty="0">
                <a:latin typeface="Cronos Pro Display" pitchFamily="34" charset="0"/>
                <a:cs typeface="Cronos Pro Display Italic"/>
              </a:rPr>
              <a:t>s</a:t>
            </a:r>
            <a:r>
              <a:rPr lang="en-US" sz="2000" b="1" i="1" dirty="0" smtClean="0">
                <a:latin typeface="Cronos Pro Display" pitchFamily="34" charset="0"/>
                <a:cs typeface="Cronos Pro Display Italic"/>
              </a:rPr>
              <a:t>tarts with 2 Questions:</a:t>
            </a:r>
            <a:endParaRPr lang="en-US" sz="2000" b="1" i="1" dirty="0">
              <a:latin typeface="Cronos Pro Display" pitchFamily="34" charset="0"/>
              <a:cs typeface="Cronos Pro Display Italic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1123587" y="2606577"/>
            <a:ext cx="37619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ronos Pro Caption"/>
                <a:cs typeface="Cronos Pro Caption"/>
              </a:rPr>
              <a:t>Where has this work or project been delivered successfully elsewhere?</a:t>
            </a:r>
            <a:endParaRPr lang="en-US" sz="2000" b="1" dirty="0">
              <a:solidFill>
                <a:schemeClr val="bg1"/>
              </a:solidFill>
              <a:latin typeface="Cronos Pro Caption"/>
              <a:cs typeface="Cronos Pro Caption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800" y="2186131"/>
            <a:ext cx="2323816" cy="14891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34" y="1075282"/>
            <a:ext cx="886763" cy="84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hthoek 11"/>
          <p:cNvSpPr/>
          <p:nvPr/>
        </p:nvSpPr>
        <p:spPr>
          <a:xfrm>
            <a:off x="1123586" y="4286715"/>
            <a:ext cx="3069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ronos Pro Caption"/>
                <a:cs typeface="Cronos Pro Caption"/>
              </a:rPr>
              <a:t>Who was responsible for the delivery?</a:t>
            </a:r>
            <a:endParaRPr lang="en-US" sz="2000" b="1" dirty="0">
              <a:latin typeface="Cronos Pro Caption"/>
              <a:cs typeface="Cronos Pro Caption"/>
            </a:endParaRPr>
          </a:p>
        </p:txBody>
      </p:sp>
      <p:pic>
        <p:nvPicPr>
          <p:cNvPr id="2050" name="Picture 2" descr="http://mervintanchingco.files.wordpress.com/2010/11/man-silhouette-question-mark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280" y="3929507"/>
            <a:ext cx="1694857" cy="142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37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el 2"/>
          <p:cNvSpPr txBox="1">
            <a:spLocks/>
          </p:cNvSpPr>
          <p:nvPr/>
        </p:nvSpPr>
        <p:spPr>
          <a:xfrm>
            <a:off x="1706802" y="1673587"/>
            <a:ext cx="5858992" cy="457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i="1" dirty="0" smtClean="0">
                <a:latin typeface="Cronos Pro Display" pitchFamily="34" charset="0"/>
                <a:cs typeface="Cronos Pro Display Italic"/>
              </a:rPr>
              <a:t>       Skills  &amp; Knowledge Transfer</a:t>
            </a:r>
            <a:endParaRPr lang="en-US" sz="2000" b="1" i="1" dirty="0">
              <a:latin typeface="Cronos Pro Display" pitchFamily="34" charset="0"/>
              <a:cs typeface="Cronos Pro Display Italic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668049" y="2304270"/>
            <a:ext cx="600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  <a:cs typeface="Cronos Pro Caption"/>
              </a:rPr>
              <a:t>Contractual obligations for suppliers – specific and time bound deliverables</a:t>
            </a:r>
            <a:endParaRPr lang="nl-NL" sz="1400" dirty="0">
              <a:solidFill>
                <a:schemeClr val="tx1">
                  <a:lumMod val="65000"/>
                  <a:lumOff val="35000"/>
                </a:schemeClr>
              </a:solidFill>
              <a:latin typeface="Cronos Pro Caption"/>
              <a:cs typeface="Cronos Pro Caption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1679863" y="2852237"/>
            <a:ext cx="5611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  <a:cs typeface="Cronos Pro Caption"/>
              </a:rPr>
              <a:t>Shadowing &amp; Mentoring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  <a:cs typeface="Cronos Pro Caption"/>
              </a:rPr>
              <a:t>Programmes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  <a:cs typeface="Cronos Pro Caption"/>
              </a:rPr>
              <a:t> – multiple staff members shadowing senior staff or external consultants</a:t>
            </a:r>
            <a:endParaRPr lang="nl-NL" sz="1400" dirty="0">
              <a:solidFill>
                <a:schemeClr val="tx1">
                  <a:lumMod val="65000"/>
                  <a:lumOff val="35000"/>
                </a:schemeClr>
              </a:solidFill>
              <a:latin typeface="Cronos Pro Caption"/>
              <a:cs typeface="Cronos Pro Caption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1691407" y="3428958"/>
            <a:ext cx="63291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  <a:cs typeface="Cronos Pro Caption"/>
              </a:rPr>
              <a:t>Engagement of freelancers to deliver and train 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ronos Pro Caption"/>
              <a:cs typeface="Cronos Pro Caption"/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1668049" y="3989470"/>
            <a:ext cx="6352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</a:rPr>
              <a:t>Secondments – send staff out and accept seconded personnel as well</a:t>
            </a:r>
            <a:endParaRPr lang="nl-NL" sz="1400" dirty="0"/>
          </a:p>
          <a:p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ronos Pro Caption"/>
              <a:cs typeface="Cronos Pro Caption"/>
            </a:endParaRPr>
          </a:p>
        </p:txBody>
      </p:sp>
      <p:pic>
        <p:nvPicPr>
          <p:cNvPr id="16" name="Afbeelding 15" descr="Bullet_r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517" y="2304270"/>
            <a:ext cx="394285" cy="379947"/>
          </a:xfrm>
          <a:prstGeom prst="rect">
            <a:avLst/>
          </a:prstGeom>
        </p:spPr>
      </p:pic>
      <p:pic>
        <p:nvPicPr>
          <p:cNvPr id="17" name="Afbeelding 16" descr="Bullet_r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517" y="2829146"/>
            <a:ext cx="394285" cy="379947"/>
          </a:xfrm>
          <a:prstGeom prst="rect">
            <a:avLst/>
          </a:prstGeom>
        </p:spPr>
      </p:pic>
      <p:pic>
        <p:nvPicPr>
          <p:cNvPr id="18" name="Afbeelding 17" descr="Bullet_r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517" y="3405867"/>
            <a:ext cx="394285" cy="379947"/>
          </a:xfrm>
          <a:prstGeom prst="rect">
            <a:avLst/>
          </a:prstGeom>
        </p:spPr>
      </p:pic>
      <p:pic>
        <p:nvPicPr>
          <p:cNvPr id="19" name="Afbeelding 18" descr="Bullet_r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517" y="3966379"/>
            <a:ext cx="394285" cy="379947"/>
          </a:xfrm>
          <a:prstGeom prst="rect">
            <a:avLst/>
          </a:prstGeom>
        </p:spPr>
      </p:pic>
      <p:pic>
        <p:nvPicPr>
          <p:cNvPr id="20" name="Afbeelding 19" descr="Bullet_r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34" y="4464600"/>
            <a:ext cx="394285" cy="3799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9863" y="4512691"/>
            <a:ext cx="6247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</a:rPr>
              <a:t>Specific objectives and time lines</a:t>
            </a:r>
            <a:endParaRPr lang="nl-NL" sz="14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34" y="1075282"/>
            <a:ext cx="886763" cy="84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://www.imperial-consultants.co.uk/sites/imperial-consultants.co.uk/files/images/news/ktf%20new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404" y="4464600"/>
            <a:ext cx="2536595" cy="132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33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el 2"/>
          <p:cNvSpPr txBox="1">
            <a:spLocks/>
          </p:cNvSpPr>
          <p:nvPr/>
        </p:nvSpPr>
        <p:spPr>
          <a:xfrm>
            <a:off x="1858904" y="1251669"/>
            <a:ext cx="6061166" cy="457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i="1" dirty="0" smtClean="0">
                <a:latin typeface="Cronos Pro Display" pitchFamily="34" charset="0"/>
                <a:cs typeface="Cronos Pro Display Italic"/>
              </a:rPr>
              <a:t>  Summary of International Best Practice</a:t>
            </a:r>
            <a:endParaRPr lang="en-US" sz="2000" b="1" i="1" dirty="0">
              <a:latin typeface="Cronos Pro Display" pitchFamily="34" charset="0"/>
              <a:cs typeface="Cronos Pro Display Italic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1329653" y="4611713"/>
            <a:ext cx="1859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Cronos Pro Caption"/>
                <a:cs typeface="Cronos Pro Caption"/>
              </a:rPr>
              <a:t>Relocation, Payroll and Contracts</a:t>
            </a:r>
            <a:endParaRPr lang="en-US" sz="1400" dirty="0">
              <a:solidFill>
                <a:schemeClr val="bg1"/>
              </a:solidFill>
              <a:latin typeface="Cronos Pro Caption"/>
              <a:cs typeface="Cronos Pro Captio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987" y="3814355"/>
            <a:ext cx="1859680" cy="1894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eperen 12"/>
          <p:cNvGrpSpPr/>
          <p:nvPr/>
        </p:nvGrpSpPr>
        <p:grpSpPr>
          <a:xfrm>
            <a:off x="5941500" y="2069918"/>
            <a:ext cx="1859680" cy="982647"/>
            <a:chOff x="1298864" y="4632521"/>
            <a:chExt cx="1859680" cy="982647"/>
          </a:xfrm>
        </p:grpSpPr>
        <p:sp>
          <p:nvSpPr>
            <p:cNvPr id="21" name="Afgeronde rechthoek 13"/>
            <p:cNvSpPr/>
            <p:nvPr/>
          </p:nvSpPr>
          <p:spPr>
            <a:xfrm>
              <a:off x="1298864" y="4706973"/>
              <a:ext cx="1859680" cy="908195"/>
            </a:xfrm>
            <a:prstGeom prst="roundRect">
              <a:avLst/>
            </a:prstGeom>
            <a:solidFill>
              <a:srgbClr val="402C13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Afgeronde rechthoek 14"/>
            <p:cNvSpPr/>
            <p:nvPr/>
          </p:nvSpPr>
          <p:spPr>
            <a:xfrm>
              <a:off x="1298864" y="4632521"/>
              <a:ext cx="1859680" cy="953782"/>
            </a:xfrm>
            <a:prstGeom prst="roundRect">
              <a:avLst/>
            </a:prstGeom>
            <a:solidFill>
              <a:srgbClr val="B5272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smtClean="0"/>
                <a:t>Recruitment Partners Internal/External</a:t>
              </a:r>
              <a:endParaRPr lang="nl-NL" dirty="0"/>
            </a:p>
          </p:txBody>
        </p:sp>
      </p:grpSp>
      <p:grpSp>
        <p:nvGrpSpPr>
          <p:cNvPr id="23" name="Groeperen 12"/>
          <p:cNvGrpSpPr/>
          <p:nvPr/>
        </p:nvGrpSpPr>
        <p:grpSpPr>
          <a:xfrm>
            <a:off x="3573252" y="2641793"/>
            <a:ext cx="1859680" cy="982647"/>
            <a:chOff x="1298864" y="4632521"/>
            <a:chExt cx="1859680" cy="982647"/>
          </a:xfrm>
        </p:grpSpPr>
        <p:sp>
          <p:nvSpPr>
            <p:cNvPr id="24" name="Afgeronde rechthoek 13"/>
            <p:cNvSpPr/>
            <p:nvPr/>
          </p:nvSpPr>
          <p:spPr>
            <a:xfrm>
              <a:off x="1298864" y="4706973"/>
              <a:ext cx="1859680" cy="908195"/>
            </a:xfrm>
            <a:prstGeom prst="roundRect">
              <a:avLst/>
            </a:prstGeom>
            <a:solidFill>
              <a:srgbClr val="402C13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Afgeronde rechthoek 14"/>
            <p:cNvSpPr/>
            <p:nvPr/>
          </p:nvSpPr>
          <p:spPr>
            <a:xfrm>
              <a:off x="1298864" y="4632521"/>
              <a:ext cx="1859680" cy="953782"/>
            </a:xfrm>
            <a:prstGeom prst="roundRect">
              <a:avLst/>
            </a:prstGeom>
            <a:solidFill>
              <a:srgbClr val="B5272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Take </a:t>
              </a:r>
              <a:r>
                <a:rPr lang="nl-NL"/>
                <a:t>a</a:t>
              </a:r>
              <a:r>
                <a:rPr lang="nl-NL" smtClean="0"/>
                <a:t> </a:t>
              </a:r>
              <a:r>
                <a:rPr lang="nl-NL" dirty="0" smtClean="0"/>
                <a:t>Global View</a:t>
              </a:r>
              <a:endParaRPr lang="nl-NL" dirty="0"/>
            </a:p>
          </p:txBody>
        </p:sp>
      </p:grpSp>
      <p:grpSp>
        <p:nvGrpSpPr>
          <p:cNvPr id="15" name="Groeperen 12"/>
          <p:cNvGrpSpPr/>
          <p:nvPr/>
        </p:nvGrpSpPr>
        <p:grpSpPr>
          <a:xfrm>
            <a:off x="1217203" y="2084351"/>
            <a:ext cx="1859680" cy="982647"/>
            <a:chOff x="1298864" y="4632521"/>
            <a:chExt cx="1859680" cy="982647"/>
          </a:xfrm>
        </p:grpSpPr>
        <p:sp>
          <p:nvSpPr>
            <p:cNvPr id="18" name="Afgeronde rechthoek 13"/>
            <p:cNvSpPr/>
            <p:nvPr/>
          </p:nvSpPr>
          <p:spPr>
            <a:xfrm>
              <a:off x="1298864" y="4706973"/>
              <a:ext cx="1859680" cy="908195"/>
            </a:xfrm>
            <a:prstGeom prst="roundRect">
              <a:avLst/>
            </a:prstGeom>
            <a:solidFill>
              <a:srgbClr val="402C13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Afgeronde rechthoek 14"/>
            <p:cNvSpPr/>
            <p:nvPr/>
          </p:nvSpPr>
          <p:spPr>
            <a:xfrm>
              <a:off x="1298864" y="4632521"/>
              <a:ext cx="1859680" cy="953782"/>
            </a:xfrm>
            <a:prstGeom prst="roundRect">
              <a:avLst/>
            </a:prstGeom>
            <a:solidFill>
              <a:srgbClr val="B5272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M</a:t>
              </a:r>
              <a:r>
                <a:rPr lang="nl-NL" dirty="0" smtClean="0"/>
                <a:t>ix of </a:t>
              </a:r>
            </a:p>
            <a:p>
              <a:pPr algn="ctr"/>
              <a:r>
                <a:rPr lang="nl-NL" dirty="0" smtClean="0"/>
                <a:t>‘home grown’ and ‘brought in’</a:t>
              </a:r>
              <a:endParaRPr lang="nl-NL" dirty="0"/>
            </a:p>
          </p:txBody>
        </p:sp>
      </p:grpSp>
      <p:grpSp>
        <p:nvGrpSpPr>
          <p:cNvPr id="20" name="Groeperen 12"/>
          <p:cNvGrpSpPr/>
          <p:nvPr/>
        </p:nvGrpSpPr>
        <p:grpSpPr>
          <a:xfrm>
            <a:off x="1217203" y="4425082"/>
            <a:ext cx="1859680" cy="982647"/>
            <a:chOff x="1298864" y="4632521"/>
            <a:chExt cx="1859680" cy="982647"/>
          </a:xfrm>
        </p:grpSpPr>
        <p:sp>
          <p:nvSpPr>
            <p:cNvPr id="28" name="Afgeronde rechthoek 13"/>
            <p:cNvSpPr/>
            <p:nvPr/>
          </p:nvSpPr>
          <p:spPr>
            <a:xfrm>
              <a:off x="1298864" y="4706973"/>
              <a:ext cx="1859680" cy="908195"/>
            </a:xfrm>
            <a:prstGeom prst="roundRect">
              <a:avLst/>
            </a:prstGeom>
            <a:solidFill>
              <a:srgbClr val="402C13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Afgeronde rechthoek 14"/>
            <p:cNvSpPr/>
            <p:nvPr/>
          </p:nvSpPr>
          <p:spPr>
            <a:xfrm>
              <a:off x="1298864" y="4632521"/>
              <a:ext cx="1859680" cy="953782"/>
            </a:xfrm>
            <a:prstGeom prst="roundRect">
              <a:avLst/>
            </a:prstGeom>
            <a:solidFill>
              <a:srgbClr val="B5272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smtClean="0"/>
                <a:t>Match Contract Type to Needs</a:t>
              </a:r>
              <a:endParaRPr lang="nl-NL" dirty="0"/>
            </a:p>
          </p:txBody>
        </p:sp>
      </p:grpSp>
      <p:grpSp>
        <p:nvGrpSpPr>
          <p:cNvPr id="30" name="Groeperen 12"/>
          <p:cNvGrpSpPr/>
          <p:nvPr/>
        </p:nvGrpSpPr>
        <p:grpSpPr>
          <a:xfrm>
            <a:off x="5941500" y="4410649"/>
            <a:ext cx="1859680" cy="982647"/>
            <a:chOff x="1298864" y="4632521"/>
            <a:chExt cx="1859680" cy="982647"/>
          </a:xfrm>
        </p:grpSpPr>
        <p:sp>
          <p:nvSpPr>
            <p:cNvPr id="31" name="Afgeronde rechthoek 13"/>
            <p:cNvSpPr/>
            <p:nvPr/>
          </p:nvSpPr>
          <p:spPr>
            <a:xfrm>
              <a:off x="1298864" y="4706973"/>
              <a:ext cx="1859680" cy="908195"/>
            </a:xfrm>
            <a:prstGeom prst="roundRect">
              <a:avLst/>
            </a:prstGeom>
            <a:solidFill>
              <a:srgbClr val="402C13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Afgeronde rechthoek 14"/>
            <p:cNvSpPr/>
            <p:nvPr/>
          </p:nvSpPr>
          <p:spPr>
            <a:xfrm>
              <a:off x="1298864" y="4632521"/>
              <a:ext cx="1859680" cy="953782"/>
            </a:xfrm>
            <a:prstGeom prst="roundRect">
              <a:avLst/>
            </a:prstGeom>
            <a:solidFill>
              <a:srgbClr val="B5272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smtClean="0"/>
                <a:t>Structured Skills Transfer</a:t>
              </a:r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120992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el 2"/>
          <p:cNvSpPr txBox="1">
            <a:spLocks/>
          </p:cNvSpPr>
          <p:nvPr/>
        </p:nvSpPr>
        <p:spPr>
          <a:xfrm>
            <a:off x="822960" y="3424424"/>
            <a:ext cx="7458891" cy="2153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  <a:cs typeface="Cronos Pro Caption"/>
              </a:rPr>
              <a:t>www.thomas-thor.com</a:t>
            </a:r>
          </a:p>
          <a:p>
            <a:pPr marL="0" indent="0" algn="ctr">
              <a:buNone/>
            </a:pP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ronos Pro Caption"/>
              <a:cs typeface="Cronos Pro Caption"/>
            </a:endParaRPr>
          </a:p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  <a:cs typeface="Cronos Pro Caption"/>
              </a:rPr>
              <a:t>Live Job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  <a:cs typeface="Cronos Pro Caption"/>
              </a:rPr>
              <a:t>Opportunities</a:t>
            </a:r>
          </a:p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  <a:cs typeface="Cronos Pro Caption"/>
              </a:rPr>
              <a:t>Search Associate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  <a:cs typeface="Cronos Pro Caption"/>
              </a:rPr>
              <a:t>Profiles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ronos Pro Caption"/>
              <a:cs typeface="Cronos Pro Caption"/>
            </a:endParaRPr>
          </a:p>
          <a:p>
            <a:pPr marL="0" indent="0" algn="ctr">
              <a:buNone/>
            </a:pP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  <a:cs typeface="Cronos Pro Caption"/>
              </a:rPr>
              <a:t>Company Information</a:t>
            </a:r>
          </a:p>
          <a:p>
            <a:pPr marL="0" indent="0" algn="ctr">
              <a:buNone/>
            </a:pP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  <a:cs typeface="Cronos Pro Caption"/>
              </a:rPr>
              <a:t>Nuclear News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ronos Pro Caption"/>
              <a:cs typeface="Cronos Pro Caption"/>
            </a:endParaRPr>
          </a:p>
          <a:p>
            <a:pPr marL="0" indent="0">
              <a:buNone/>
            </a:pP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ronos Pro Caption"/>
              <a:cs typeface="Cronos Pro Captio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770" y="2545804"/>
            <a:ext cx="2965269" cy="108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04233" y="1321135"/>
            <a:ext cx="48201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Thank You</a:t>
            </a:r>
            <a:endParaRPr lang="nl-NL" sz="6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61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el 2"/>
          <p:cNvSpPr txBox="1">
            <a:spLocks/>
          </p:cNvSpPr>
          <p:nvPr/>
        </p:nvSpPr>
        <p:spPr>
          <a:xfrm>
            <a:off x="1214777" y="1495650"/>
            <a:ext cx="6616637" cy="457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i="1" dirty="0" smtClean="0">
                <a:latin typeface="Cronos Pro Display" pitchFamily="34" charset="0"/>
                <a:cs typeface="Cronos Pro Display Italic"/>
              </a:rPr>
              <a:t>Agenda</a:t>
            </a:r>
            <a:endParaRPr lang="en-US" sz="2000" b="1" i="1" dirty="0">
              <a:latin typeface="Cronos Pro Display" pitchFamily="34" charset="0"/>
              <a:cs typeface="Cronos Pro Display Italic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724297" y="2355756"/>
            <a:ext cx="6107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  <a:cs typeface="Cronos Pro Caption"/>
              </a:rPr>
              <a:t>Introduction to Thomas Thor Associates</a:t>
            </a:r>
            <a:endParaRPr lang="en-US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ronos Pro Caption"/>
              <a:cs typeface="Cronos Pro Caption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1742460" y="2895694"/>
            <a:ext cx="60742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  <a:cs typeface="Cronos Pro Caption"/>
              </a:rPr>
              <a:t>Context of the Human Resource </a:t>
            </a:r>
            <a:r>
              <a:rPr lang="nl-N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  <a:cs typeface="Cronos Pro Caption"/>
              </a:rPr>
              <a:t>Situation in </a:t>
            </a:r>
            <a:r>
              <a:rPr lang="nl-N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  <a:cs typeface="Cronos Pro Caption"/>
              </a:rPr>
              <a:t>Nuclear</a:t>
            </a:r>
            <a:endParaRPr lang="nl-NL" sz="1400" b="1" dirty="0">
              <a:solidFill>
                <a:schemeClr val="tx1">
                  <a:lumMod val="65000"/>
                  <a:lumOff val="35000"/>
                </a:schemeClr>
              </a:solidFill>
              <a:latin typeface="Cronos Pro Caption"/>
              <a:cs typeface="Cronos Pro Caption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1742460" y="3456437"/>
            <a:ext cx="59697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  <a:cs typeface="Cronos Pro Caption"/>
              </a:rPr>
              <a:t>What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  <a:cs typeface="Cronos Pro Caption"/>
              </a:rPr>
              <a:t>A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  <a:cs typeface="Cronos Pro Caption"/>
              </a:rPr>
              <a:t>ttracts International  Talent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ronos Pro Caption"/>
              <a:cs typeface="Cronos Pro Caption"/>
            </a:endParaRPr>
          </a:p>
        </p:txBody>
      </p:sp>
      <p:pic>
        <p:nvPicPr>
          <p:cNvPr id="16" name="Afbeelding 15" descr="Bullet_r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05" y="2319672"/>
            <a:ext cx="394285" cy="379947"/>
          </a:xfrm>
          <a:prstGeom prst="rect">
            <a:avLst/>
          </a:prstGeom>
        </p:spPr>
      </p:pic>
      <p:pic>
        <p:nvPicPr>
          <p:cNvPr id="17" name="Afbeelding 16" descr="Bullet_r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75" y="2848273"/>
            <a:ext cx="394285" cy="379947"/>
          </a:xfrm>
          <a:prstGeom prst="rect">
            <a:avLst/>
          </a:prstGeom>
        </p:spPr>
      </p:pic>
      <p:pic>
        <p:nvPicPr>
          <p:cNvPr id="18" name="Afbeelding 17" descr="Bullet_r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06" y="3429579"/>
            <a:ext cx="394285" cy="379947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34" y="1075282"/>
            <a:ext cx="886763" cy="84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hthoek 2"/>
          <p:cNvSpPr/>
          <p:nvPr/>
        </p:nvSpPr>
        <p:spPr>
          <a:xfrm>
            <a:off x="1751091" y="4028866"/>
            <a:ext cx="60742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  <a:cs typeface="Cronos Pro Caption"/>
              </a:rPr>
              <a:t>Effective Local and International Recruitment</a:t>
            </a:r>
            <a:endParaRPr lang="nl-NL" sz="1400" b="1" dirty="0">
              <a:solidFill>
                <a:schemeClr val="tx1">
                  <a:lumMod val="65000"/>
                  <a:lumOff val="35000"/>
                </a:schemeClr>
              </a:solidFill>
              <a:latin typeface="Cronos Pro Caption"/>
              <a:cs typeface="Cronos Pro Caption"/>
            </a:endParaRPr>
          </a:p>
        </p:txBody>
      </p:sp>
      <p:pic>
        <p:nvPicPr>
          <p:cNvPr id="15" name="Afbeelding 17" descr="Bullet_r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160" y="3992782"/>
            <a:ext cx="394285" cy="379947"/>
          </a:xfrm>
          <a:prstGeom prst="rect">
            <a:avLst/>
          </a:prstGeom>
        </p:spPr>
      </p:pic>
      <p:sp>
        <p:nvSpPr>
          <p:cNvPr id="19" name="Rechthoek 2"/>
          <p:cNvSpPr/>
          <p:nvPr/>
        </p:nvSpPr>
        <p:spPr>
          <a:xfrm>
            <a:off x="1757390" y="4615623"/>
            <a:ext cx="60742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  <a:cs typeface="Cronos Pro Caption"/>
              </a:rPr>
              <a:t>Skills Transfer</a:t>
            </a:r>
            <a:endParaRPr lang="nl-NL" sz="1400" b="1" dirty="0">
              <a:solidFill>
                <a:schemeClr val="tx1">
                  <a:lumMod val="65000"/>
                  <a:lumOff val="35000"/>
                </a:schemeClr>
              </a:solidFill>
              <a:latin typeface="Cronos Pro Caption"/>
              <a:cs typeface="Cronos Pro Caption"/>
            </a:endParaRPr>
          </a:p>
        </p:txBody>
      </p:sp>
      <p:pic>
        <p:nvPicPr>
          <p:cNvPr id="20" name="Afbeelding 17" descr="Bullet_r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160" y="4579539"/>
            <a:ext cx="394285" cy="37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5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668048" y="2304270"/>
            <a:ext cx="6375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  <a:cs typeface="Cronos Pro Caption"/>
              </a:rPr>
              <a:t>Executive Level, Commercial, Engineering, Safety, Quality, Support Services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ronos Pro Caption"/>
              <a:cs typeface="Cronos Pro Caption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1679863" y="2852237"/>
            <a:ext cx="56113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  <a:cs typeface="Cronos Pro Caption"/>
              </a:rPr>
              <a:t>Permanent  staff and temporary contractors</a:t>
            </a:r>
          </a:p>
        </p:txBody>
      </p:sp>
      <p:sp>
        <p:nvSpPr>
          <p:cNvPr id="12" name="Rechthoek 11"/>
          <p:cNvSpPr/>
          <p:nvPr/>
        </p:nvSpPr>
        <p:spPr>
          <a:xfrm>
            <a:off x="1691407" y="3428958"/>
            <a:ext cx="63291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  <a:cs typeface="Cronos Pro Caption"/>
              </a:rPr>
              <a:t>Local and international relocation</a:t>
            </a:r>
          </a:p>
        </p:txBody>
      </p:sp>
      <p:sp>
        <p:nvSpPr>
          <p:cNvPr id="13" name="Rechthoek 12"/>
          <p:cNvSpPr/>
          <p:nvPr/>
        </p:nvSpPr>
        <p:spPr>
          <a:xfrm>
            <a:off x="1691407" y="3933240"/>
            <a:ext cx="6352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</a:rPr>
              <a:t>Supporting new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</a:rPr>
              <a:t>build programmes in the UK, Finland, France, Russia, Poland, 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</a:rPr>
              <a:t>Slovakia, and the UAE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ronos Pro Caption"/>
              <a:cs typeface="Cronos Pro Caption"/>
            </a:endParaRPr>
          </a:p>
        </p:txBody>
      </p:sp>
      <p:pic>
        <p:nvPicPr>
          <p:cNvPr id="16" name="Afbeelding 15" descr="Bullet_r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517" y="2304270"/>
            <a:ext cx="394285" cy="379947"/>
          </a:xfrm>
          <a:prstGeom prst="rect">
            <a:avLst/>
          </a:prstGeom>
        </p:spPr>
      </p:pic>
      <p:pic>
        <p:nvPicPr>
          <p:cNvPr id="17" name="Afbeelding 16" descr="Bullet_r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517" y="2829146"/>
            <a:ext cx="394285" cy="379947"/>
          </a:xfrm>
          <a:prstGeom prst="rect">
            <a:avLst/>
          </a:prstGeom>
        </p:spPr>
      </p:pic>
      <p:pic>
        <p:nvPicPr>
          <p:cNvPr id="18" name="Afbeelding 17" descr="Bullet_r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517" y="3405867"/>
            <a:ext cx="394285" cy="379947"/>
          </a:xfrm>
          <a:prstGeom prst="rect">
            <a:avLst/>
          </a:prstGeom>
        </p:spPr>
      </p:pic>
      <p:pic>
        <p:nvPicPr>
          <p:cNvPr id="19" name="Afbeelding 18" descr="Bullet_r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517" y="3951032"/>
            <a:ext cx="394285" cy="379947"/>
          </a:xfrm>
          <a:prstGeom prst="rect">
            <a:avLst/>
          </a:prstGeom>
        </p:spPr>
      </p:pic>
      <p:pic>
        <p:nvPicPr>
          <p:cNvPr id="20" name="Afbeelding 19" descr="Bullet_r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516" y="4512691"/>
            <a:ext cx="394285" cy="3799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68315" y="4512691"/>
            <a:ext cx="6247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</a:rPr>
              <a:t>Recruit for operation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</a:rPr>
              <a:t>, lifetime extension, decommissioning and waste management across the European nuclear fleet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54" y="1217250"/>
            <a:ext cx="2586446" cy="92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679863" y="5187121"/>
            <a:ext cx="6247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</a:rPr>
              <a:t>Supporting research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</a:rPr>
              <a:t>projects including ITER</a:t>
            </a:r>
          </a:p>
        </p:txBody>
      </p:sp>
      <p:pic>
        <p:nvPicPr>
          <p:cNvPr id="23" name="Afbeelding 19" descr="Bullet_r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34" y="5173475"/>
            <a:ext cx="394285" cy="3799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600" y="1324374"/>
            <a:ext cx="4270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Recruitment and Search in the Global Nuclear Industry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9597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187155" y="-5191717"/>
            <a:ext cx="81202367" cy="39667688"/>
          </a:xfrm>
          <a:prstGeom prst="rect">
            <a:avLst/>
          </a:prstGeom>
        </p:spPr>
      </p:pic>
      <p:pic>
        <p:nvPicPr>
          <p:cNvPr id="6" name="Afbeelding 5" descr="Mark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965" y="2913119"/>
            <a:ext cx="458881" cy="557856"/>
          </a:xfrm>
          <a:prstGeom prst="rect">
            <a:avLst/>
          </a:prstGeom>
        </p:spPr>
      </p:pic>
      <p:sp>
        <p:nvSpPr>
          <p:cNvPr id="26" name="Rechthoek 25"/>
          <p:cNvSpPr/>
          <p:nvPr/>
        </p:nvSpPr>
        <p:spPr>
          <a:xfrm>
            <a:off x="1" y="92718"/>
            <a:ext cx="421154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latin typeface="Cronos Pro Caption"/>
                <a:cs typeface="Cronos Pro Caption"/>
              </a:rPr>
              <a:t>The EU-27 Talent Pool</a:t>
            </a:r>
          </a:p>
          <a:p>
            <a:pPr algn="ctr"/>
            <a:endParaRPr lang="en-US" sz="2400" b="1" i="1" dirty="0">
              <a:latin typeface="Cronos Pro Caption"/>
              <a:cs typeface="Cronos Pro Caption"/>
            </a:endParaRPr>
          </a:p>
          <a:p>
            <a:r>
              <a:rPr lang="en-US" b="1" i="1" dirty="0" smtClean="0">
                <a:latin typeface="Cronos Pro Caption"/>
                <a:cs typeface="Cronos Pro Caption"/>
              </a:rPr>
              <a:t>80,000 ‘Nuclear Experts’</a:t>
            </a:r>
          </a:p>
          <a:p>
            <a:r>
              <a:rPr lang="en-US" b="1" i="1" dirty="0" smtClean="0">
                <a:latin typeface="Cronos Pro Caption"/>
                <a:cs typeface="Cronos Pro Caption"/>
              </a:rPr>
              <a:t>500,000 in the Nuclear Industry</a:t>
            </a:r>
          </a:p>
          <a:p>
            <a:r>
              <a:rPr lang="en-US" b="1" i="1" dirty="0" smtClean="0">
                <a:latin typeface="Cronos Pro Caption"/>
                <a:cs typeface="Cronos Pro Caption"/>
              </a:rPr>
              <a:t>(Source – EHRO-N, 2012)</a:t>
            </a:r>
            <a:endParaRPr lang="en-US" b="1" i="1" dirty="0">
              <a:latin typeface="Cronos Pro Caption"/>
              <a:cs typeface="Cronos Pro Caption"/>
            </a:endParaRPr>
          </a:p>
        </p:txBody>
      </p:sp>
      <p:pic>
        <p:nvPicPr>
          <p:cNvPr id="66" name="Afbeelding 65" descr="Mark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046" y="4034485"/>
            <a:ext cx="458881" cy="557856"/>
          </a:xfrm>
          <a:prstGeom prst="rect">
            <a:avLst/>
          </a:prstGeom>
        </p:spPr>
      </p:pic>
      <p:pic>
        <p:nvPicPr>
          <p:cNvPr id="69" name="Afbeelding 68" descr="Mark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51" y="5312656"/>
            <a:ext cx="458881" cy="557856"/>
          </a:xfrm>
          <a:prstGeom prst="rect">
            <a:avLst/>
          </a:prstGeom>
        </p:spPr>
      </p:pic>
      <p:pic>
        <p:nvPicPr>
          <p:cNvPr id="72" name="Afbeelding 71" descr="Mark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032" y="3925132"/>
            <a:ext cx="458881" cy="557856"/>
          </a:xfrm>
          <a:prstGeom prst="rect">
            <a:avLst/>
          </a:prstGeom>
        </p:spPr>
      </p:pic>
      <p:sp>
        <p:nvSpPr>
          <p:cNvPr id="74" name="Rechthoek 73"/>
          <p:cNvSpPr/>
          <p:nvPr/>
        </p:nvSpPr>
        <p:spPr>
          <a:xfrm>
            <a:off x="4014759" y="3919478"/>
            <a:ext cx="3935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dirty="0">
              <a:solidFill>
                <a:srgbClr val="B52720"/>
              </a:solidFill>
              <a:latin typeface="Cronos Pro Caption"/>
              <a:cs typeface="Cronos Pro Caption"/>
            </a:endParaRPr>
          </a:p>
        </p:txBody>
      </p:sp>
      <p:pic>
        <p:nvPicPr>
          <p:cNvPr id="75" name="Afbeelding 74" descr="Mark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258" y="4806528"/>
            <a:ext cx="458881" cy="557856"/>
          </a:xfrm>
          <a:prstGeom prst="rect">
            <a:avLst/>
          </a:prstGeom>
        </p:spPr>
      </p:pic>
      <p:sp>
        <p:nvSpPr>
          <p:cNvPr id="77" name="Rechthoek 76"/>
          <p:cNvSpPr/>
          <p:nvPr/>
        </p:nvSpPr>
        <p:spPr>
          <a:xfrm>
            <a:off x="5048044" y="4800874"/>
            <a:ext cx="3935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dirty="0">
              <a:solidFill>
                <a:srgbClr val="B52720"/>
              </a:solidFill>
              <a:latin typeface="Cronos Pro Caption"/>
              <a:cs typeface="Cronos Pro Caption"/>
            </a:endParaRPr>
          </a:p>
        </p:txBody>
      </p:sp>
      <p:pic>
        <p:nvPicPr>
          <p:cNvPr id="78" name="Afbeelding 77" descr="Mark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025" y="3948327"/>
            <a:ext cx="458881" cy="557856"/>
          </a:xfrm>
          <a:prstGeom prst="rect">
            <a:avLst/>
          </a:prstGeom>
        </p:spPr>
      </p:pic>
      <p:sp>
        <p:nvSpPr>
          <p:cNvPr id="80" name="Rechthoek 79"/>
          <p:cNvSpPr/>
          <p:nvPr/>
        </p:nvSpPr>
        <p:spPr>
          <a:xfrm>
            <a:off x="6129752" y="3942673"/>
            <a:ext cx="3935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dirty="0">
              <a:solidFill>
                <a:srgbClr val="B52720"/>
              </a:solidFill>
              <a:latin typeface="Cronos Pro Caption"/>
              <a:cs typeface="Cronos Pro Caption"/>
            </a:endParaRPr>
          </a:p>
        </p:txBody>
      </p:sp>
      <p:pic>
        <p:nvPicPr>
          <p:cNvPr id="81" name="Afbeelding 80" descr="Mark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04" y="3527965"/>
            <a:ext cx="458881" cy="557856"/>
          </a:xfrm>
          <a:prstGeom prst="rect">
            <a:avLst/>
          </a:prstGeom>
        </p:spPr>
      </p:pic>
      <p:sp>
        <p:nvSpPr>
          <p:cNvPr id="83" name="Rechthoek 82"/>
          <p:cNvSpPr/>
          <p:nvPr/>
        </p:nvSpPr>
        <p:spPr>
          <a:xfrm>
            <a:off x="6465231" y="3522311"/>
            <a:ext cx="3935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dirty="0">
              <a:solidFill>
                <a:srgbClr val="B52720"/>
              </a:solidFill>
              <a:latin typeface="Cronos Pro Caption"/>
              <a:cs typeface="Cronos Pro Caption"/>
            </a:endParaRPr>
          </a:p>
        </p:txBody>
      </p:sp>
      <p:pic>
        <p:nvPicPr>
          <p:cNvPr id="84" name="Afbeelding 83" descr="Mark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415" y="3281217"/>
            <a:ext cx="458881" cy="557856"/>
          </a:xfrm>
          <a:prstGeom prst="rect">
            <a:avLst/>
          </a:prstGeom>
        </p:spPr>
      </p:pic>
      <p:sp>
        <p:nvSpPr>
          <p:cNvPr id="86" name="Rechthoek 85"/>
          <p:cNvSpPr/>
          <p:nvPr/>
        </p:nvSpPr>
        <p:spPr>
          <a:xfrm>
            <a:off x="7839142" y="3275563"/>
            <a:ext cx="3935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dirty="0">
              <a:solidFill>
                <a:srgbClr val="B52720"/>
              </a:solidFill>
              <a:latin typeface="Cronos Pro Caption"/>
              <a:cs typeface="Cronos Pro Caption"/>
            </a:endParaRPr>
          </a:p>
        </p:txBody>
      </p:sp>
      <p:pic>
        <p:nvPicPr>
          <p:cNvPr id="87" name="Afbeelding 86" descr="Mark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534" y="4172564"/>
            <a:ext cx="458881" cy="557856"/>
          </a:xfrm>
          <a:prstGeom prst="rect">
            <a:avLst/>
          </a:prstGeom>
        </p:spPr>
      </p:pic>
      <p:sp>
        <p:nvSpPr>
          <p:cNvPr id="89" name="Rechthoek 88"/>
          <p:cNvSpPr/>
          <p:nvPr/>
        </p:nvSpPr>
        <p:spPr>
          <a:xfrm>
            <a:off x="7380261" y="4166910"/>
            <a:ext cx="3935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dirty="0">
              <a:solidFill>
                <a:srgbClr val="B52720"/>
              </a:solidFill>
              <a:latin typeface="Cronos Pro Caption"/>
              <a:cs typeface="Cronos Pro Caption"/>
            </a:endParaRPr>
          </a:p>
        </p:txBody>
      </p:sp>
      <p:pic>
        <p:nvPicPr>
          <p:cNvPr id="90" name="Afbeelding 89" descr="Mark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218" y="2709412"/>
            <a:ext cx="458881" cy="557856"/>
          </a:xfrm>
          <a:prstGeom prst="rect">
            <a:avLst/>
          </a:prstGeom>
        </p:spPr>
      </p:pic>
      <p:sp>
        <p:nvSpPr>
          <p:cNvPr id="92" name="Rechthoek 91"/>
          <p:cNvSpPr/>
          <p:nvPr/>
        </p:nvSpPr>
        <p:spPr>
          <a:xfrm>
            <a:off x="6294945" y="2703758"/>
            <a:ext cx="3935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dirty="0">
              <a:solidFill>
                <a:srgbClr val="B52720"/>
              </a:solidFill>
              <a:latin typeface="Cronos Pro Caption"/>
              <a:cs typeface="Cronos Pro Caption"/>
            </a:endParaRPr>
          </a:p>
        </p:txBody>
      </p:sp>
      <p:pic>
        <p:nvPicPr>
          <p:cNvPr id="93" name="Afbeelding 92" descr="Mark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45" y="3312830"/>
            <a:ext cx="458881" cy="557856"/>
          </a:xfrm>
          <a:prstGeom prst="rect">
            <a:avLst/>
          </a:prstGeom>
        </p:spPr>
      </p:pic>
      <p:sp>
        <p:nvSpPr>
          <p:cNvPr id="95" name="Rechthoek 94"/>
          <p:cNvSpPr/>
          <p:nvPr/>
        </p:nvSpPr>
        <p:spPr>
          <a:xfrm>
            <a:off x="5321472" y="3307176"/>
            <a:ext cx="3935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dirty="0">
              <a:solidFill>
                <a:srgbClr val="B52720"/>
              </a:solidFill>
              <a:latin typeface="Cronos Pro Caption"/>
              <a:cs typeface="Cronos Pro Caption"/>
            </a:endParaRPr>
          </a:p>
        </p:txBody>
      </p:sp>
      <p:pic>
        <p:nvPicPr>
          <p:cNvPr id="96" name="Afbeelding 95" descr="Mark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578" y="1358366"/>
            <a:ext cx="458881" cy="557856"/>
          </a:xfrm>
          <a:prstGeom prst="rect">
            <a:avLst/>
          </a:prstGeom>
        </p:spPr>
      </p:pic>
      <p:sp>
        <p:nvSpPr>
          <p:cNvPr id="98" name="Rechthoek 97"/>
          <p:cNvSpPr/>
          <p:nvPr/>
        </p:nvSpPr>
        <p:spPr>
          <a:xfrm>
            <a:off x="5052305" y="1352712"/>
            <a:ext cx="3935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dirty="0">
              <a:solidFill>
                <a:srgbClr val="B52720"/>
              </a:solidFill>
              <a:latin typeface="Cronos Pro Caption"/>
              <a:cs typeface="Cronos Pro Caption"/>
            </a:endParaRPr>
          </a:p>
        </p:txBody>
      </p:sp>
      <p:pic>
        <p:nvPicPr>
          <p:cNvPr id="99" name="Afbeelding 98" descr="Mark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001" y="508217"/>
            <a:ext cx="458881" cy="557856"/>
          </a:xfrm>
          <a:prstGeom prst="rect">
            <a:avLst/>
          </a:prstGeom>
        </p:spPr>
      </p:pic>
      <p:sp>
        <p:nvSpPr>
          <p:cNvPr id="101" name="Rechthoek 100"/>
          <p:cNvSpPr/>
          <p:nvPr/>
        </p:nvSpPr>
        <p:spPr>
          <a:xfrm>
            <a:off x="6881728" y="502563"/>
            <a:ext cx="3935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dirty="0">
              <a:solidFill>
                <a:srgbClr val="B52720"/>
              </a:solidFill>
              <a:latin typeface="Cronos Pro Caption"/>
              <a:cs typeface="Cronos Pro Caption"/>
            </a:endParaRPr>
          </a:p>
        </p:txBody>
      </p:sp>
      <p:pic>
        <p:nvPicPr>
          <p:cNvPr id="105" name="Afbeelding 104" descr="Mark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787" y="2083670"/>
            <a:ext cx="458881" cy="557856"/>
          </a:xfrm>
          <a:prstGeom prst="rect">
            <a:avLst/>
          </a:prstGeom>
        </p:spPr>
      </p:pic>
      <p:sp>
        <p:nvSpPr>
          <p:cNvPr id="107" name="Rechthoek 106"/>
          <p:cNvSpPr/>
          <p:nvPr/>
        </p:nvSpPr>
        <p:spPr>
          <a:xfrm>
            <a:off x="7046156" y="2083670"/>
            <a:ext cx="3935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dirty="0">
              <a:solidFill>
                <a:srgbClr val="B52720"/>
              </a:solidFill>
              <a:latin typeface="Cronos Pro Caption"/>
              <a:cs typeface="Cronos Pro Caption"/>
            </a:endParaRPr>
          </a:p>
        </p:txBody>
      </p:sp>
      <p:pic>
        <p:nvPicPr>
          <p:cNvPr id="109" name="Afbeelding 108" descr="Mark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598" y="3033902"/>
            <a:ext cx="458881" cy="557856"/>
          </a:xfrm>
          <a:prstGeom prst="rect">
            <a:avLst/>
          </a:prstGeom>
        </p:spPr>
      </p:pic>
      <p:pic>
        <p:nvPicPr>
          <p:cNvPr id="112" name="Afbeelding 111" descr="Mark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492" y="2723361"/>
            <a:ext cx="458881" cy="557856"/>
          </a:xfrm>
          <a:prstGeom prst="rect">
            <a:avLst/>
          </a:prstGeom>
        </p:spPr>
      </p:pic>
      <p:pic>
        <p:nvPicPr>
          <p:cNvPr id="115" name="Afbeelding 114" descr="Mark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819" y="3040556"/>
            <a:ext cx="458881" cy="55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8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7" grpId="0"/>
      <p:bldP spid="80" grpId="0"/>
      <p:bldP spid="83" grpId="0"/>
      <p:bldP spid="86" grpId="0"/>
      <p:bldP spid="89" grpId="0"/>
      <p:bldP spid="92" grpId="0"/>
      <p:bldP spid="95" grpId="0"/>
      <p:bldP spid="98" grpId="0"/>
      <p:bldP spid="101" grpId="0"/>
      <p:bldP spid="1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el 2"/>
          <p:cNvSpPr txBox="1">
            <a:spLocks/>
          </p:cNvSpPr>
          <p:nvPr/>
        </p:nvSpPr>
        <p:spPr>
          <a:xfrm>
            <a:off x="1706802" y="1673587"/>
            <a:ext cx="5858992" cy="457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i="1" dirty="0" smtClean="0">
                <a:latin typeface="Cronos Pro Display" pitchFamily="34" charset="0"/>
                <a:cs typeface="Cronos Pro Display Italic"/>
              </a:rPr>
              <a:t>Context of the Human </a:t>
            </a:r>
            <a:r>
              <a:rPr lang="en-US" sz="2000" b="1" i="1" dirty="0" smtClean="0">
                <a:latin typeface="Cronos Pro Display" pitchFamily="34" charset="0"/>
                <a:cs typeface="Cronos Pro Display Italic"/>
              </a:rPr>
              <a:t>Resource Situation</a:t>
            </a:r>
            <a:endParaRPr lang="en-US" sz="2000" b="1" i="1" dirty="0">
              <a:latin typeface="Cronos Pro Display" pitchFamily="34" charset="0"/>
              <a:cs typeface="Cronos Pro Display Italic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668049" y="2304270"/>
            <a:ext cx="6004202" cy="318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  <a:cs typeface="Cronos Pro Caption"/>
              </a:rPr>
              <a:t>50% of ‘nuclear experts’ in EU-27 countries will retire by 2020</a:t>
            </a:r>
            <a:endParaRPr lang="nl-NL" sz="1400" dirty="0">
              <a:solidFill>
                <a:schemeClr val="tx1">
                  <a:lumMod val="65000"/>
                  <a:lumOff val="35000"/>
                </a:schemeClr>
              </a:solidFill>
              <a:latin typeface="Cronos Pro Caption"/>
              <a:cs typeface="Cronos Pro Caption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1679863" y="2852237"/>
            <a:ext cx="56113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  <a:cs typeface="Cronos Pro Caption"/>
              </a:rPr>
              <a:t>New entrants will replace only 45-70% of the number of retirees</a:t>
            </a:r>
            <a:endParaRPr lang="nl-NL" sz="1400" dirty="0">
              <a:solidFill>
                <a:schemeClr val="tx1">
                  <a:lumMod val="65000"/>
                  <a:lumOff val="35000"/>
                </a:schemeClr>
              </a:solidFill>
              <a:latin typeface="Cronos Pro Caption"/>
              <a:cs typeface="Cronos Pro Caption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1691407" y="3428958"/>
            <a:ext cx="63291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  <a:cs typeface="Cronos Pro Caption"/>
              </a:rPr>
              <a:t>Competition for graduates with relevant education is high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ronos Pro Caption"/>
              <a:cs typeface="Cronos Pro Caption"/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1668049" y="3989470"/>
            <a:ext cx="6352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</a:rPr>
              <a:t>Attractiveness to foreign talent and people from other industries is low</a:t>
            </a:r>
            <a:endParaRPr lang="nl-NL" sz="1400" dirty="0"/>
          </a:p>
          <a:p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ronos Pro Caption"/>
              <a:cs typeface="Cronos Pro Caption"/>
            </a:endParaRPr>
          </a:p>
        </p:txBody>
      </p:sp>
      <p:pic>
        <p:nvPicPr>
          <p:cNvPr id="16" name="Afbeelding 15" descr="Bullet_r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517" y="2304270"/>
            <a:ext cx="394285" cy="379947"/>
          </a:xfrm>
          <a:prstGeom prst="rect">
            <a:avLst/>
          </a:prstGeom>
        </p:spPr>
      </p:pic>
      <p:pic>
        <p:nvPicPr>
          <p:cNvPr id="17" name="Afbeelding 16" descr="Bullet_r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517" y="2829146"/>
            <a:ext cx="394285" cy="379947"/>
          </a:xfrm>
          <a:prstGeom prst="rect">
            <a:avLst/>
          </a:prstGeom>
        </p:spPr>
      </p:pic>
      <p:pic>
        <p:nvPicPr>
          <p:cNvPr id="18" name="Afbeelding 17" descr="Bullet_r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517" y="3405867"/>
            <a:ext cx="394285" cy="379947"/>
          </a:xfrm>
          <a:prstGeom prst="rect">
            <a:avLst/>
          </a:prstGeom>
        </p:spPr>
      </p:pic>
      <p:pic>
        <p:nvPicPr>
          <p:cNvPr id="19" name="Afbeelding 18" descr="Bullet_r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517" y="3966379"/>
            <a:ext cx="394285" cy="379947"/>
          </a:xfrm>
          <a:prstGeom prst="rect">
            <a:avLst/>
          </a:prstGeom>
        </p:spPr>
      </p:pic>
      <p:pic>
        <p:nvPicPr>
          <p:cNvPr id="20" name="Afbeelding 19" descr="Bullet_r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34" y="4464600"/>
            <a:ext cx="394285" cy="3799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68315" y="4512691"/>
            <a:ext cx="6247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</a:rPr>
              <a:t>Nuclear professionals are willing to move, but unaware of the opportunities</a:t>
            </a:r>
            <a:endParaRPr lang="nl-NL" sz="1400" dirty="0"/>
          </a:p>
        </p:txBody>
      </p:sp>
      <p:pic>
        <p:nvPicPr>
          <p:cNvPr id="1026" name="Picture 2" descr="EHRO-N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301" y="5018260"/>
            <a:ext cx="14859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5831" y="5042263"/>
            <a:ext cx="5697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30 May 2012 EHRO-N, the European Human Resource Observatory in the Nuclear Sector, released its first report </a:t>
            </a:r>
            <a:r>
              <a:rPr lang="en-GB" sz="1200" dirty="0" smtClean="0"/>
              <a:t>analysing </a:t>
            </a:r>
            <a:r>
              <a:rPr lang="en-GB" sz="1200" dirty="0"/>
              <a:t>how the supply of experts for the nuclear industry in the EU-27 responds to the demand for the same experts in the region by 2020.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34" y="1075282"/>
            <a:ext cx="886763" cy="84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81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el 2"/>
          <p:cNvSpPr txBox="1">
            <a:spLocks/>
          </p:cNvSpPr>
          <p:nvPr/>
        </p:nvSpPr>
        <p:spPr>
          <a:xfrm>
            <a:off x="1900742" y="1285509"/>
            <a:ext cx="6446424" cy="457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i="1" dirty="0" smtClean="0">
                <a:latin typeface="Cronos Pro Display" pitchFamily="34" charset="0"/>
                <a:cs typeface="Cronos Pro Display Italic"/>
              </a:rPr>
              <a:t>               Nuclear New Build Structure</a:t>
            </a:r>
            <a:endParaRPr lang="en-US" sz="2000" b="1" i="1" dirty="0">
              <a:latin typeface="Cronos Pro Display" pitchFamily="34" charset="0"/>
              <a:cs typeface="Cronos Pro Display Italic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1329653" y="4611713"/>
            <a:ext cx="1859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Cronos Pro Caption"/>
                <a:cs typeface="Cronos Pro Caption"/>
              </a:rPr>
              <a:t>Relocation, Payroll and Contracts</a:t>
            </a:r>
            <a:endParaRPr lang="en-US" sz="1400" dirty="0">
              <a:solidFill>
                <a:schemeClr val="bg1"/>
              </a:solidFill>
              <a:latin typeface="Cronos Pro Caption"/>
              <a:cs typeface="Cronos Pro Caption"/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5941501" y="4627856"/>
            <a:ext cx="1859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Cronos Pro Caption"/>
                <a:cs typeface="Cronos Pro Caption"/>
              </a:rPr>
              <a:t>Long Term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Cronos Pro Caption"/>
                <a:cs typeface="Cronos Pro Caption"/>
              </a:rPr>
              <a:t>Partnership</a:t>
            </a:r>
            <a:endParaRPr lang="en-US" sz="1400" dirty="0">
              <a:solidFill>
                <a:schemeClr val="bg1"/>
              </a:solidFill>
              <a:latin typeface="Cronos Pro Caption"/>
              <a:cs typeface="Cronos Pro Captio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34" y="1075282"/>
            <a:ext cx="886763" cy="84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eperen 12"/>
          <p:cNvGrpSpPr/>
          <p:nvPr/>
        </p:nvGrpSpPr>
        <p:grpSpPr>
          <a:xfrm>
            <a:off x="3635628" y="1743019"/>
            <a:ext cx="1859680" cy="982647"/>
            <a:chOff x="1298864" y="4632521"/>
            <a:chExt cx="1859680" cy="982647"/>
          </a:xfrm>
        </p:grpSpPr>
        <p:sp>
          <p:nvSpPr>
            <p:cNvPr id="21" name="Afgeronde rechthoek 13"/>
            <p:cNvSpPr/>
            <p:nvPr/>
          </p:nvSpPr>
          <p:spPr>
            <a:xfrm>
              <a:off x="1298864" y="4706973"/>
              <a:ext cx="1859680" cy="908195"/>
            </a:xfrm>
            <a:prstGeom prst="roundRect">
              <a:avLst/>
            </a:prstGeom>
            <a:solidFill>
              <a:srgbClr val="402C13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Afgeronde rechthoek 14"/>
            <p:cNvSpPr/>
            <p:nvPr/>
          </p:nvSpPr>
          <p:spPr>
            <a:xfrm>
              <a:off x="1298864" y="4632521"/>
              <a:ext cx="1859680" cy="953782"/>
            </a:xfrm>
            <a:prstGeom prst="roundRect">
              <a:avLst/>
            </a:prstGeom>
            <a:solidFill>
              <a:srgbClr val="B5272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smtClean="0"/>
                <a:t>Safety, Licensing &amp; Regulatory</a:t>
              </a:r>
              <a:endParaRPr lang="nl-NL" dirty="0"/>
            </a:p>
          </p:txBody>
        </p:sp>
      </p:grpSp>
      <p:grpSp>
        <p:nvGrpSpPr>
          <p:cNvPr id="23" name="Groeperen 12"/>
          <p:cNvGrpSpPr/>
          <p:nvPr/>
        </p:nvGrpSpPr>
        <p:grpSpPr>
          <a:xfrm>
            <a:off x="1500231" y="3968938"/>
            <a:ext cx="1859680" cy="982647"/>
            <a:chOff x="1298864" y="4632521"/>
            <a:chExt cx="1859680" cy="982647"/>
          </a:xfrm>
        </p:grpSpPr>
        <p:sp>
          <p:nvSpPr>
            <p:cNvPr id="24" name="Afgeronde rechthoek 13"/>
            <p:cNvSpPr/>
            <p:nvPr/>
          </p:nvSpPr>
          <p:spPr>
            <a:xfrm>
              <a:off x="1298864" y="4706973"/>
              <a:ext cx="1859680" cy="908195"/>
            </a:xfrm>
            <a:prstGeom prst="roundRect">
              <a:avLst/>
            </a:prstGeom>
            <a:solidFill>
              <a:srgbClr val="402C13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Afgeronde rechthoek 14"/>
            <p:cNvSpPr/>
            <p:nvPr/>
          </p:nvSpPr>
          <p:spPr>
            <a:xfrm>
              <a:off x="1298864" y="4632521"/>
              <a:ext cx="1859680" cy="953782"/>
            </a:xfrm>
            <a:prstGeom prst="roundRect">
              <a:avLst/>
            </a:prstGeom>
            <a:solidFill>
              <a:srgbClr val="B5272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smtClean="0"/>
                <a:t>Support Services</a:t>
              </a:r>
              <a:endParaRPr lang="nl-NL" dirty="0"/>
            </a:p>
          </p:txBody>
        </p:sp>
      </p:grpSp>
      <p:grpSp>
        <p:nvGrpSpPr>
          <p:cNvPr id="15" name="Groeperen 12"/>
          <p:cNvGrpSpPr/>
          <p:nvPr/>
        </p:nvGrpSpPr>
        <p:grpSpPr>
          <a:xfrm>
            <a:off x="1107584" y="2635706"/>
            <a:ext cx="1859680" cy="982647"/>
            <a:chOff x="1298864" y="4632521"/>
            <a:chExt cx="1859680" cy="982647"/>
          </a:xfrm>
        </p:grpSpPr>
        <p:sp>
          <p:nvSpPr>
            <p:cNvPr id="18" name="Afgeronde rechthoek 13"/>
            <p:cNvSpPr/>
            <p:nvPr/>
          </p:nvSpPr>
          <p:spPr>
            <a:xfrm>
              <a:off x="1298864" y="4706973"/>
              <a:ext cx="1859680" cy="908195"/>
            </a:xfrm>
            <a:prstGeom prst="roundRect">
              <a:avLst/>
            </a:prstGeom>
            <a:solidFill>
              <a:srgbClr val="402C13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Afgeronde rechthoek 14"/>
            <p:cNvSpPr/>
            <p:nvPr/>
          </p:nvSpPr>
          <p:spPr>
            <a:xfrm>
              <a:off x="1298864" y="4632521"/>
              <a:ext cx="1859680" cy="953782"/>
            </a:xfrm>
            <a:prstGeom prst="roundRect">
              <a:avLst/>
            </a:prstGeom>
            <a:solidFill>
              <a:srgbClr val="B5272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smtClean="0"/>
                <a:t>Commercial</a:t>
              </a:r>
              <a:endParaRPr lang="nl-NL" dirty="0"/>
            </a:p>
          </p:txBody>
        </p:sp>
      </p:grpSp>
      <p:grpSp>
        <p:nvGrpSpPr>
          <p:cNvPr id="20" name="Groeperen 12"/>
          <p:cNvGrpSpPr/>
          <p:nvPr/>
        </p:nvGrpSpPr>
        <p:grpSpPr>
          <a:xfrm>
            <a:off x="5771683" y="3968938"/>
            <a:ext cx="1859680" cy="982647"/>
            <a:chOff x="1298864" y="4632521"/>
            <a:chExt cx="1859680" cy="982647"/>
          </a:xfrm>
        </p:grpSpPr>
        <p:sp>
          <p:nvSpPr>
            <p:cNvPr id="28" name="Afgeronde rechthoek 13"/>
            <p:cNvSpPr/>
            <p:nvPr/>
          </p:nvSpPr>
          <p:spPr>
            <a:xfrm>
              <a:off x="1298864" y="4706973"/>
              <a:ext cx="1859680" cy="908195"/>
            </a:xfrm>
            <a:prstGeom prst="roundRect">
              <a:avLst/>
            </a:prstGeom>
            <a:solidFill>
              <a:srgbClr val="402C13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Afgeronde rechthoek 14"/>
            <p:cNvSpPr/>
            <p:nvPr/>
          </p:nvSpPr>
          <p:spPr>
            <a:xfrm>
              <a:off x="1298864" y="4632521"/>
              <a:ext cx="1859680" cy="953782"/>
            </a:xfrm>
            <a:prstGeom prst="roundRect">
              <a:avLst/>
            </a:prstGeom>
            <a:solidFill>
              <a:srgbClr val="B5272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smtClean="0"/>
                <a:t>Operation</a:t>
              </a:r>
              <a:endParaRPr lang="nl-NL" dirty="0"/>
            </a:p>
          </p:txBody>
        </p:sp>
      </p:grpSp>
      <p:sp>
        <p:nvSpPr>
          <p:cNvPr id="2" name="Oval 1"/>
          <p:cNvSpPr/>
          <p:nvPr/>
        </p:nvSpPr>
        <p:spPr>
          <a:xfrm>
            <a:off x="3801289" y="3022949"/>
            <a:ext cx="1528355" cy="12279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Executive Board</a:t>
            </a:r>
            <a:endParaRPr lang="en-GB" dirty="0"/>
          </a:p>
        </p:txBody>
      </p:sp>
      <p:grpSp>
        <p:nvGrpSpPr>
          <p:cNvPr id="26" name="Groeperen 12"/>
          <p:cNvGrpSpPr/>
          <p:nvPr/>
        </p:nvGrpSpPr>
        <p:grpSpPr>
          <a:xfrm>
            <a:off x="3635628" y="4553982"/>
            <a:ext cx="1859680" cy="982647"/>
            <a:chOff x="1298864" y="4632521"/>
            <a:chExt cx="1859680" cy="982647"/>
          </a:xfrm>
        </p:grpSpPr>
        <p:sp>
          <p:nvSpPr>
            <p:cNvPr id="27" name="Afgeronde rechthoek 13"/>
            <p:cNvSpPr/>
            <p:nvPr/>
          </p:nvSpPr>
          <p:spPr>
            <a:xfrm>
              <a:off x="1298864" y="4706973"/>
              <a:ext cx="1859680" cy="908195"/>
            </a:xfrm>
            <a:prstGeom prst="roundRect">
              <a:avLst/>
            </a:prstGeom>
            <a:solidFill>
              <a:srgbClr val="402C13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Afgeronde rechthoek 14"/>
            <p:cNvSpPr/>
            <p:nvPr/>
          </p:nvSpPr>
          <p:spPr>
            <a:xfrm>
              <a:off x="1298864" y="4632521"/>
              <a:ext cx="1859680" cy="953782"/>
            </a:xfrm>
            <a:prstGeom prst="roundRect">
              <a:avLst/>
            </a:prstGeom>
            <a:solidFill>
              <a:srgbClr val="B5272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smtClean="0"/>
                <a:t>Construction</a:t>
              </a:r>
              <a:endParaRPr lang="nl-NL" dirty="0"/>
            </a:p>
          </p:txBody>
        </p:sp>
      </p:grpSp>
      <p:grpSp>
        <p:nvGrpSpPr>
          <p:cNvPr id="31" name="Groeperen 12"/>
          <p:cNvGrpSpPr/>
          <p:nvPr/>
        </p:nvGrpSpPr>
        <p:grpSpPr>
          <a:xfrm>
            <a:off x="6302906" y="2658498"/>
            <a:ext cx="1859680" cy="982647"/>
            <a:chOff x="1298864" y="4632521"/>
            <a:chExt cx="1859680" cy="982647"/>
          </a:xfrm>
        </p:grpSpPr>
        <p:sp>
          <p:nvSpPr>
            <p:cNvPr id="32" name="Afgeronde rechthoek 13"/>
            <p:cNvSpPr/>
            <p:nvPr/>
          </p:nvSpPr>
          <p:spPr>
            <a:xfrm>
              <a:off x="1298864" y="4706973"/>
              <a:ext cx="1859680" cy="908195"/>
            </a:xfrm>
            <a:prstGeom prst="roundRect">
              <a:avLst/>
            </a:prstGeom>
            <a:solidFill>
              <a:srgbClr val="402C13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Afgeronde rechthoek 14"/>
            <p:cNvSpPr/>
            <p:nvPr/>
          </p:nvSpPr>
          <p:spPr>
            <a:xfrm>
              <a:off x="1298864" y="4632521"/>
              <a:ext cx="1859680" cy="953782"/>
            </a:xfrm>
            <a:prstGeom prst="roundRect">
              <a:avLst/>
            </a:prstGeom>
            <a:solidFill>
              <a:srgbClr val="B5272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smtClean="0"/>
                <a:t>Technology</a:t>
              </a:r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187164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el 2"/>
          <p:cNvSpPr txBox="1">
            <a:spLocks/>
          </p:cNvSpPr>
          <p:nvPr/>
        </p:nvSpPr>
        <p:spPr>
          <a:xfrm>
            <a:off x="1706801" y="1673587"/>
            <a:ext cx="6483609" cy="457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i="1" dirty="0" smtClean="0">
                <a:latin typeface="Cronos Pro Display" pitchFamily="34" charset="0"/>
                <a:cs typeface="Cronos Pro Display Italic"/>
              </a:rPr>
              <a:t>What do Nuclear Professionals want?</a:t>
            </a:r>
            <a:endParaRPr lang="en-US" sz="2000" b="1" i="1" dirty="0">
              <a:latin typeface="Cronos Pro Display" pitchFamily="34" charset="0"/>
              <a:cs typeface="Cronos Pro Display Italic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668049" y="2304270"/>
            <a:ext cx="600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  <a:cs typeface="Cronos Pro Caption"/>
              </a:rPr>
              <a:t>To be part of ambitious, challenging and innovative projects, that actually happen. (new build, life extension, decommissioning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  <a:cs typeface="Cronos Pro Caption"/>
              </a:rPr>
              <a:t>etc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  <a:cs typeface="Cronos Pro Caption"/>
              </a:rPr>
              <a:t>) </a:t>
            </a:r>
            <a:endParaRPr lang="nl-NL" sz="1400" dirty="0">
              <a:solidFill>
                <a:schemeClr val="tx1">
                  <a:lumMod val="65000"/>
                  <a:lumOff val="35000"/>
                </a:schemeClr>
              </a:solidFill>
              <a:latin typeface="Cronos Pro Caption"/>
              <a:cs typeface="Cronos Pro Caption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1679863" y="2852237"/>
            <a:ext cx="59923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  <a:cs typeface="Cronos Pro Caption"/>
              </a:rPr>
              <a:t>International and multicultural environments</a:t>
            </a:r>
            <a:endParaRPr lang="nl-NL" sz="1400" dirty="0">
              <a:solidFill>
                <a:schemeClr val="tx1">
                  <a:lumMod val="65000"/>
                  <a:lumOff val="35000"/>
                </a:schemeClr>
              </a:solidFill>
              <a:latin typeface="Cronos Pro Caption"/>
              <a:cs typeface="Cronos Pro Caption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1691407" y="3428958"/>
            <a:ext cx="63291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  <a:cs typeface="Cronos Pro Caption"/>
              </a:rPr>
              <a:t>To use the skills and experience that they have built (the older generation)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ronos Pro Caption"/>
              <a:cs typeface="Cronos Pro Caption"/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1668049" y="3989470"/>
            <a:ext cx="6352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</a:rPr>
              <a:t>To handover the skills and experience they have built to the next generation (the older generation)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ronos Pro Caption"/>
              <a:cs typeface="Cronos Pro Caption"/>
            </a:endParaRPr>
          </a:p>
        </p:txBody>
      </p:sp>
      <p:pic>
        <p:nvPicPr>
          <p:cNvPr id="16" name="Afbeelding 15" descr="Bullet_r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517" y="2304270"/>
            <a:ext cx="394285" cy="379947"/>
          </a:xfrm>
          <a:prstGeom prst="rect">
            <a:avLst/>
          </a:prstGeom>
        </p:spPr>
      </p:pic>
      <p:pic>
        <p:nvPicPr>
          <p:cNvPr id="17" name="Afbeelding 16" descr="Bullet_r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517" y="2829146"/>
            <a:ext cx="394285" cy="379947"/>
          </a:xfrm>
          <a:prstGeom prst="rect">
            <a:avLst/>
          </a:prstGeom>
        </p:spPr>
      </p:pic>
      <p:pic>
        <p:nvPicPr>
          <p:cNvPr id="18" name="Afbeelding 17" descr="Bullet_r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517" y="3405867"/>
            <a:ext cx="394285" cy="379947"/>
          </a:xfrm>
          <a:prstGeom prst="rect">
            <a:avLst/>
          </a:prstGeom>
        </p:spPr>
      </p:pic>
      <p:pic>
        <p:nvPicPr>
          <p:cNvPr id="19" name="Afbeelding 18" descr="Bullet_r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517" y="3966379"/>
            <a:ext cx="394285" cy="379947"/>
          </a:xfrm>
          <a:prstGeom prst="rect">
            <a:avLst/>
          </a:prstGeom>
        </p:spPr>
      </p:pic>
      <p:pic>
        <p:nvPicPr>
          <p:cNvPr id="20" name="Afbeelding 19" descr="Bullet_r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34" y="4464600"/>
            <a:ext cx="394285" cy="3799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68315" y="4512691"/>
            <a:ext cx="6247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</a:rPr>
              <a:t>Exciting career path with visible long term career growth opportunity</a:t>
            </a:r>
            <a:endParaRPr lang="nl-NL" sz="14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34" y="1075282"/>
            <a:ext cx="886763" cy="84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41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el 2"/>
          <p:cNvSpPr txBox="1">
            <a:spLocks/>
          </p:cNvSpPr>
          <p:nvPr/>
        </p:nvSpPr>
        <p:spPr>
          <a:xfrm>
            <a:off x="1706801" y="1673587"/>
            <a:ext cx="6483609" cy="457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i="1" dirty="0" smtClean="0">
                <a:latin typeface="Cronos Pro Display" pitchFamily="34" charset="0"/>
                <a:cs typeface="Cronos Pro Display Italic"/>
              </a:rPr>
              <a:t>How to be Attractive to International Talent</a:t>
            </a:r>
            <a:endParaRPr lang="en-US" sz="2000" b="1" i="1" dirty="0">
              <a:latin typeface="Cronos Pro Display" pitchFamily="34" charset="0"/>
              <a:cs typeface="Cronos Pro Display Italic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668049" y="2304270"/>
            <a:ext cx="600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  <a:cs typeface="Cronos Pro Caption"/>
              </a:rPr>
              <a:t>Be visible – let people know what you are doing and how interesting the project is </a:t>
            </a:r>
            <a:endParaRPr lang="nl-NL" sz="1400" dirty="0">
              <a:solidFill>
                <a:schemeClr val="tx1">
                  <a:lumMod val="65000"/>
                  <a:lumOff val="35000"/>
                </a:schemeClr>
              </a:solidFill>
              <a:latin typeface="Cronos Pro Caption"/>
              <a:cs typeface="Cronos Pro Caption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1679863" y="2852237"/>
            <a:ext cx="5992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  <a:cs typeface="Cronos Pro Caption"/>
              </a:rPr>
              <a:t>Be specific – about the skills and experience that are needed and the work opportunities that exist</a:t>
            </a:r>
            <a:endParaRPr lang="nl-NL" sz="1400" dirty="0">
              <a:solidFill>
                <a:schemeClr val="tx1">
                  <a:lumMod val="65000"/>
                  <a:lumOff val="35000"/>
                </a:schemeClr>
              </a:solidFill>
              <a:latin typeface="Cronos Pro Caption"/>
              <a:cs typeface="Cronos Pro Caption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1691407" y="3428958"/>
            <a:ext cx="63291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  <a:cs typeface="Cronos Pro Caption"/>
              </a:rPr>
              <a:t>Develop internal recruitment capability (advertising, conferences, website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  <a:cs typeface="Cronos Pro Caption"/>
              </a:rPr>
              <a:t>etc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  <a:cs typeface="Cronos Pro Caption"/>
              </a:rPr>
              <a:t>)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ronos Pro Caption"/>
              <a:cs typeface="Cronos Pro Caption"/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1668049" y="3989470"/>
            <a:ext cx="6352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</a:rPr>
              <a:t>Develop relationships with specialist recruitment companies – engage them to access their network and find the right people for you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ronos Pro Caption"/>
              <a:cs typeface="Cronos Pro Caption"/>
            </a:endParaRPr>
          </a:p>
        </p:txBody>
      </p:sp>
      <p:pic>
        <p:nvPicPr>
          <p:cNvPr id="16" name="Afbeelding 15" descr="Bullet_r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517" y="2304270"/>
            <a:ext cx="394285" cy="379947"/>
          </a:xfrm>
          <a:prstGeom prst="rect">
            <a:avLst/>
          </a:prstGeom>
        </p:spPr>
      </p:pic>
      <p:pic>
        <p:nvPicPr>
          <p:cNvPr id="17" name="Afbeelding 16" descr="Bullet_r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517" y="2829146"/>
            <a:ext cx="394285" cy="379947"/>
          </a:xfrm>
          <a:prstGeom prst="rect">
            <a:avLst/>
          </a:prstGeom>
        </p:spPr>
      </p:pic>
      <p:pic>
        <p:nvPicPr>
          <p:cNvPr id="18" name="Afbeelding 17" descr="Bullet_r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517" y="3405867"/>
            <a:ext cx="394285" cy="379947"/>
          </a:xfrm>
          <a:prstGeom prst="rect">
            <a:avLst/>
          </a:prstGeom>
        </p:spPr>
      </p:pic>
      <p:pic>
        <p:nvPicPr>
          <p:cNvPr id="19" name="Afbeelding 18" descr="Bullet_r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517" y="3966379"/>
            <a:ext cx="394285" cy="379947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34" y="1075282"/>
            <a:ext cx="886763" cy="84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64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el 2"/>
          <p:cNvSpPr txBox="1">
            <a:spLocks/>
          </p:cNvSpPr>
          <p:nvPr/>
        </p:nvSpPr>
        <p:spPr>
          <a:xfrm>
            <a:off x="1706801" y="1673587"/>
            <a:ext cx="6483609" cy="457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i="1" dirty="0" smtClean="0">
                <a:latin typeface="Cronos Pro Display" pitchFamily="34" charset="0"/>
                <a:cs typeface="Cronos Pro Display Italic"/>
              </a:rPr>
              <a:t>Hiring Externally </a:t>
            </a:r>
            <a:r>
              <a:rPr lang="en-US" sz="2000" b="1" i="1" dirty="0" err="1" smtClean="0">
                <a:latin typeface="Cronos Pro Display" pitchFamily="34" charset="0"/>
                <a:cs typeface="Cronos Pro Display Italic"/>
              </a:rPr>
              <a:t>vs</a:t>
            </a:r>
            <a:r>
              <a:rPr lang="en-US" sz="2000" b="1" i="1" dirty="0" smtClean="0">
                <a:latin typeface="Cronos Pro Display" pitchFamily="34" charset="0"/>
                <a:cs typeface="Cronos Pro Display Italic"/>
              </a:rPr>
              <a:t> Training Existing Staff</a:t>
            </a:r>
            <a:endParaRPr lang="en-US" sz="2000" b="1" i="1" dirty="0">
              <a:latin typeface="Cronos Pro Display" pitchFamily="34" charset="0"/>
              <a:cs typeface="Cronos Pro Display Italic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668049" y="2304270"/>
            <a:ext cx="600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  <a:cs typeface="Cronos Pro Caption"/>
              </a:rPr>
              <a:t>Regulatory requirements – Does the regulator in the country where the work is to be done have requirements for qualifications, nationality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  <a:cs typeface="Cronos Pro Caption"/>
              </a:rPr>
              <a:t>etc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  <a:cs typeface="Cronos Pro Caption"/>
              </a:rPr>
              <a:t>?</a:t>
            </a:r>
            <a:endParaRPr lang="nl-NL" sz="1400" dirty="0">
              <a:solidFill>
                <a:schemeClr val="tx1">
                  <a:lumMod val="65000"/>
                  <a:lumOff val="35000"/>
                </a:schemeClr>
              </a:solidFill>
              <a:latin typeface="Cronos Pro Caption"/>
              <a:cs typeface="Cronos Pro Caption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1679863" y="2852237"/>
            <a:ext cx="5992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  <a:cs typeface="Cronos Pro Caption"/>
              </a:rPr>
              <a:t>Do people exist on the external labor market that could do the job? Sometimes the capability is not available and there is no external option </a:t>
            </a:r>
            <a:endParaRPr lang="nl-NL" sz="1400" dirty="0">
              <a:solidFill>
                <a:schemeClr val="tx1">
                  <a:lumMod val="65000"/>
                  <a:lumOff val="35000"/>
                </a:schemeClr>
              </a:solidFill>
              <a:latin typeface="Cronos Pro Caption"/>
              <a:cs typeface="Cronos Pro Caption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1691407" y="3428958"/>
            <a:ext cx="63291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  <a:cs typeface="Cronos Pro Caption"/>
              </a:rPr>
              <a:t>Quality, Assurance and Liability – can you afford the risk of bringing in an external person and who will take liability for work completed? 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ronos Pro Caption"/>
              <a:cs typeface="Cronos Pro Caption"/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1668049" y="3989470"/>
            <a:ext cx="6352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</a:rPr>
              <a:t>Cost consideration – what is the difference in cost between hiring externally and developing internal capability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ronos Pro Caption"/>
              <a:cs typeface="Cronos Pro Caption"/>
            </a:endParaRPr>
          </a:p>
        </p:txBody>
      </p:sp>
      <p:pic>
        <p:nvPicPr>
          <p:cNvPr id="16" name="Afbeelding 15" descr="Bullet_r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517" y="2304270"/>
            <a:ext cx="394285" cy="379947"/>
          </a:xfrm>
          <a:prstGeom prst="rect">
            <a:avLst/>
          </a:prstGeom>
        </p:spPr>
      </p:pic>
      <p:pic>
        <p:nvPicPr>
          <p:cNvPr id="17" name="Afbeelding 16" descr="Bullet_r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517" y="2829146"/>
            <a:ext cx="394285" cy="379947"/>
          </a:xfrm>
          <a:prstGeom prst="rect">
            <a:avLst/>
          </a:prstGeom>
        </p:spPr>
      </p:pic>
      <p:pic>
        <p:nvPicPr>
          <p:cNvPr id="18" name="Afbeelding 17" descr="Bullet_r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517" y="3405867"/>
            <a:ext cx="394285" cy="379947"/>
          </a:xfrm>
          <a:prstGeom prst="rect">
            <a:avLst/>
          </a:prstGeom>
        </p:spPr>
      </p:pic>
      <p:pic>
        <p:nvPicPr>
          <p:cNvPr id="19" name="Afbeelding 18" descr="Bullet_r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517" y="3966379"/>
            <a:ext cx="394285" cy="379947"/>
          </a:xfrm>
          <a:prstGeom prst="rect">
            <a:avLst/>
          </a:prstGeom>
        </p:spPr>
      </p:pic>
      <p:pic>
        <p:nvPicPr>
          <p:cNvPr id="20" name="Afbeelding 19" descr="Bullet_r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34" y="4464600"/>
            <a:ext cx="394285" cy="3799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68315" y="4512691"/>
            <a:ext cx="6247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onos Pro Caption"/>
              </a:rPr>
              <a:t>Skills and knowledge retention – if you use contractors then how will their knowledge and experience be retained after the leave?</a:t>
            </a:r>
            <a:endParaRPr lang="nl-NL" sz="14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34" y="1075282"/>
            <a:ext cx="886763" cy="84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42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4081</TotalTime>
  <Words>881</Words>
  <Application>Microsoft Office PowerPoint</Application>
  <PresentationFormat>On-screen Show (4:3)</PresentationFormat>
  <Paragraphs>102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Office-thema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Grrr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Eric</dc:creator>
  <cp:lastModifiedBy>Marina</cp:lastModifiedBy>
  <cp:revision>252</cp:revision>
  <cp:lastPrinted>2013-04-11T13:04:42Z</cp:lastPrinted>
  <dcterms:created xsi:type="dcterms:W3CDTF">2012-10-18T08:04:28Z</dcterms:created>
  <dcterms:modified xsi:type="dcterms:W3CDTF">2013-06-27T21:13:31Z</dcterms:modified>
</cp:coreProperties>
</file>