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301" r:id="rId2"/>
    <p:sldId id="353" r:id="rId3"/>
    <p:sldId id="369" r:id="rId4"/>
    <p:sldId id="305" r:id="rId5"/>
    <p:sldId id="352" r:id="rId6"/>
    <p:sldId id="336" r:id="rId7"/>
    <p:sldId id="358" r:id="rId8"/>
    <p:sldId id="359" r:id="rId9"/>
    <p:sldId id="356" r:id="rId10"/>
    <p:sldId id="357" r:id="rId11"/>
    <p:sldId id="360" r:id="rId12"/>
    <p:sldId id="338" r:id="rId13"/>
    <p:sldId id="362" r:id="rId14"/>
    <p:sldId id="339" r:id="rId15"/>
    <p:sldId id="341" r:id="rId16"/>
    <p:sldId id="363" r:id="rId17"/>
    <p:sldId id="364" r:id="rId18"/>
    <p:sldId id="365" r:id="rId19"/>
    <p:sldId id="366" r:id="rId20"/>
    <p:sldId id="367" r:id="rId21"/>
    <p:sldId id="368" r:id="rId22"/>
    <p:sldId id="347" r:id="rId23"/>
    <p:sldId id="348" r:id="rId24"/>
    <p:sldId id="335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FFFFCC"/>
    <a:srgbClr val="CCECFF"/>
    <a:srgbClr val="FF5050"/>
    <a:srgbClr val="00FF99"/>
    <a:srgbClr val="FF9900"/>
    <a:srgbClr val="FF99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9882" autoAdjust="0"/>
  </p:normalViewPr>
  <p:slideViewPr>
    <p:cSldViewPr>
      <p:cViewPr varScale="1">
        <p:scale>
          <a:sx n="74" d="100"/>
          <a:sy n="74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BD0FB-76B4-4300-9FE4-E907B8C3A179}" type="doc">
      <dgm:prSet loTypeId="urn:microsoft.com/office/officeart/2005/8/layout/hierarchy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09A9380-08FF-4CCB-9655-FCF4EEF7F39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Благодаря техническому прогрессу решаются две главные для выживания человечества задачи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7F2BF61-B4DE-49F1-97AB-E0849AF51C20}" type="parTrans" cxnId="{B3DAD5C7-BF08-44DB-AC29-C986C519348A}">
      <dgm:prSet/>
      <dgm:spPr/>
      <dgm:t>
        <a:bodyPr/>
        <a:lstStyle/>
        <a:p>
          <a:endParaRPr lang="ru-RU"/>
        </a:p>
      </dgm:t>
    </dgm:pt>
    <dgm:pt modelId="{FE4A4DF9-DAF2-4876-A459-34B151DA7585}" type="sibTrans" cxnId="{B3DAD5C7-BF08-44DB-AC29-C986C519348A}">
      <dgm:prSet/>
      <dgm:spPr/>
      <dgm:t>
        <a:bodyPr/>
        <a:lstStyle/>
        <a:p>
          <a:endParaRPr lang="ru-RU"/>
        </a:p>
      </dgm:t>
    </dgm:pt>
    <dgm:pt modelId="{49CCCBE2-F5CC-4FE1-B2CD-49D8602F85FE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природно-ресурсного потенциала Планеты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8CB2ACE-DE2A-49B1-95D1-315AF9AE2EEC}" type="parTrans" cxnId="{4722D436-2F01-4B32-9820-6B94FEA41BC2}">
      <dgm:prSet/>
      <dgm:spPr/>
      <dgm:t>
        <a:bodyPr/>
        <a:lstStyle/>
        <a:p>
          <a:endParaRPr lang="ru-RU"/>
        </a:p>
      </dgm:t>
    </dgm:pt>
    <dgm:pt modelId="{4233C13A-84BA-4E4F-8227-98292B9C9C0E}" type="sibTrans" cxnId="{4722D436-2F01-4B32-9820-6B94FEA41BC2}">
      <dgm:prSet/>
      <dgm:spPr/>
      <dgm:t>
        <a:bodyPr/>
        <a:lstStyle/>
        <a:p>
          <a:endParaRPr lang="ru-RU"/>
        </a:p>
      </dgm:t>
    </dgm:pt>
    <dgm:pt modelId="{C4705923-C797-444A-B63E-F2C9BD4D4C49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использование новых сил Природы на благо Человечества</a:t>
          </a:r>
          <a:endParaRPr lang="ru-RU" sz="1200" dirty="0"/>
        </a:p>
      </dgm:t>
    </dgm:pt>
    <dgm:pt modelId="{5900C565-34F0-409B-B683-9D849DBB234B}" type="parTrans" cxnId="{A48D82B2-D465-49E5-A17D-AF984959FB0E}">
      <dgm:prSet/>
      <dgm:spPr/>
      <dgm:t>
        <a:bodyPr/>
        <a:lstStyle/>
        <a:p>
          <a:endParaRPr lang="ru-RU"/>
        </a:p>
      </dgm:t>
    </dgm:pt>
    <dgm:pt modelId="{3E2701FB-03AA-4C02-8E32-CDE950AD120E}" type="sibTrans" cxnId="{A48D82B2-D465-49E5-A17D-AF984959FB0E}">
      <dgm:prSet/>
      <dgm:spPr/>
      <dgm:t>
        <a:bodyPr/>
        <a:lstStyle/>
        <a:p>
          <a:endParaRPr lang="ru-RU"/>
        </a:p>
      </dgm:t>
    </dgm:pt>
    <dgm:pt modelId="{C2E0B1FB-0FAD-4D69-ACB1-A8F4E74208F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Важнейшую роль в жизнедеятельности человечества играют: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90D663E-AB09-4679-B229-5092EDFF2337}" type="parTrans" cxnId="{68B4E70A-0BEC-4D0E-A4F6-E7987B2A53F8}">
      <dgm:prSet/>
      <dgm:spPr/>
      <dgm:t>
        <a:bodyPr/>
        <a:lstStyle/>
        <a:p>
          <a:endParaRPr lang="ru-RU"/>
        </a:p>
      </dgm:t>
    </dgm:pt>
    <dgm:pt modelId="{D302F3BD-4F91-468E-9815-177AE7443D95}" type="sibTrans" cxnId="{68B4E70A-0BEC-4D0E-A4F6-E7987B2A53F8}">
      <dgm:prSet/>
      <dgm:spPr/>
      <dgm:t>
        <a:bodyPr/>
        <a:lstStyle/>
        <a:p>
          <a:endParaRPr lang="ru-RU"/>
        </a:p>
      </dgm:t>
    </dgm:pt>
    <dgm:pt modelId="{ADFF7895-2EE6-4B2E-B5BC-C4B949C7523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экологические ресурсы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6416E3-D025-4402-B384-81459417D81F}" type="parTrans" cxnId="{DF3EB82A-51E0-49CB-AA9C-05B80DD2434C}">
      <dgm:prSet/>
      <dgm:spPr/>
      <dgm:t>
        <a:bodyPr/>
        <a:lstStyle/>
        <a:p>
          <a:endParaRPr lang="ru-RU"/>
        </a:p>
      </dgm:t>
    </dgm:pt>
    <dgm:pt modelId="{D82F1C94-46C3-48AA-B061-CC33E031B70B}" type="sibTrans" cxnId="{DF3EB82A-51E0-49CB-AA9C-05B80DD2434C}">
      <dgm:prSet/>
      <dgm:spPr/>
      <dgm:t>
        <a:bodyPr/>
        <a:lstStyle/>
        <a:p>
          <a:endParaRPr lang="ru-RU"/>
        </a:p>
      </dgm:t>
    </dgm:pt>
    <dgm:pt modelId="{E9BC522F-F1FB-4686-838B-F54FA25BDBF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ресурсы для производства продуктов питания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6EA845-C076-41B9-8855-C921F4ED8258}" type="parTrans" cxnId="{BC6E3024-BE99-4256-BFDE-A73E29DE9D2E}">
      <dgm:prSet/>
      <dgm:spPr/>
      <dgm:t>
        <a:bodyPr/>
        <a:lstStyle/>
        <a:p>
          <a:endParaRPr lang="ru-RU"/>
        </a:p>
      </dgm:t>
    </dgm:pt>
    <dgm:pt modelId="{F138B8BE-56B2-4144-8F0D-4CC2D1457FD2}" type="sibTrans" cxnId="{BC6E3024-BE99-4256-BFDE-A73E29DE9D2E}">
      <dgm:prSet/>
      <dgm:spPr/>
      <dgm:t>
        <a:bodyPr/>
        <a:lstStyle/>
        <a:p>
          <a:endParaRPr lang="ru-RU"/>
        </a:p>
      </dgm:t>
    </dgm:pt>
    <dgm:pt modelId="{3CBB2C41-345D-4CD8-A752-A77E0B45AAB2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u="none" dirty="0" smtClean="0">
              <a:latin typeface="Times New Roman" pitchFamily="18" charset="0"/>
              <a:cs typeface="Times New Roman" pitchFamily="18" charset="0"/>
            </a:rPr>
            <a:t>энергетические ресурсы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558E80-80CD-4DC4-851F-822AD01580EA}" type="parTrans" cxnId="{FD2D8986-CDB1-499C-9A8A-6B106C7D875B}">
      <dgm:prSet/>
      <dgm:spPr/>
      <dgm:t>
        <a:bodyPr/>
        <a:lstStyle/>
        <a:p>
          <a:endParaRPr lang="ru-RU"/>
        </a:p>
      </dgm:t>
    </dgm:pt>
    <dgm:pt modelId="{29C098E5-592D-4FDA-902D-065C49A6F3C3}" type="sibTrans" cxnId="{FD2D8986-CDB1-499C-9A8A-6B106C7D875B}">
      <dgm:prSet/>
      <dgm:spPr/>
      <dgm:t>
        <a:bodyPr/>
        <a:lstStyle/>
        <a:p>
          <a:endParaRPr lang="ru-RU"/>
        </a:p>
      </dgm:t>
    </dgm:pt>
    <dgm:pt modelId="{5330E433-0F15-46D3-B866-62AEF80E12AA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ресурсы для производства конструкционных материалов и другие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A227D2B8-DA80-4301-B77D-CA7D0BD5AE98}" type="parTrans" cxnId="{7F6376BD-A70A-4BD6-8F68-5E8E5EF13DC8}">
      <dgm:prSet/>
      <dgm:spPr/>
      <dgm:t>
        <a:bodyPr/>
        <a:lstStyle/>
        <a:p>
          <a:endParaRPr lang="ru-RU"/>
        </a:p>
      </dgm:t>
    </dgm:pt>
    <dgm:pt modelId="{F38C6F07-1C34-4095-9FCE-977AC0C783FF}" type="sibTrans" cxnId="{7F6376BD-A70A-4BD6-8F68-5E8E5EF13DC8}">
      <dgm:prSet/>
      <dgm:spPr/>
      <dgm:t>
        <a:bodyPr/>
        <a:lstStyle/>
        <a:p>
          <a:endParaRPr lang="ru-RU"/>
        </a:p>
      </dgm:t>
    </dgm:pt>
    <dgm:pt modelId="{8A0C6174-59D6-43DB-A712-26430494024D}" type="pres">
      <dgm:prSet presAssocID="{49ABD0FB-76B4-4300-9FE4-E907B8C3A1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A48DD0-73C4-47CC-9244-A997058A9E6F}" type="pres">
      <dgm:prSet presAssocID="{509A9380-08FF-4CCB-9655-FCF4EEF7F392}" presName="root" presStyleCnt="0"/>
      <dgm:spPr/>
      <dgm:t>
        <a:bodyPr/>
        <a:lstStyle/>
        <a:p>
          <a:endParaRPr lang="ru-RU"/>
        </a:p>
      </dgm:t>
    </dgm:pt>
    <dgm:pt modelId="{41F872A0-BB51-4A66-89EA-082858F16ADA}" type="pres">
      <dgm:prSet presAssocID="{509A9380-08FF-4CCB-9655-FCF4EEF7F392}" presName="rootComposite" presStyleCnt="0"/>
      <dgm:spPr/>
      <dgm:t>
        <a:bodyPr/>
        <a:lstStyle/>
        <a:p>
          <a:endParaRPr lang="ru-RU"/>
        </a:p>
      </dgm:t>
    </dgm:pt>
    <dgm:pt modelId="{74A35606-1736-4E3C-81CB-70B4C0D56469}" type="pres">
      <dgm:prSet presAssocID="{509A9380-08FF-4CCB-9655-FCF4EEF7F392}" presName="rootText" presStyleLbl="node1" presStyleIdx="0" presStyleCnt="2" custScaleX="358861" custLinFactNeighborX="-27320" custLinFactNeighborY="-112"/>
      <dgm:spPr/>
      <dgm:t>
        <a:bodyPr/>
        <a:lstStyle/>
        <a:p>
          <a:endParaRPr lang="ru-RU"/>
        </a:p>
      </dgm:t>
    </dgm:pt>
    <dgm:pt modelId="{71DF3A42-08F7-430F-9E5C-3ECBAEC1BEEB}" type="pres">
      <dgm:prSet presAssocID="{509A9380-08FF-4CCB-9655-FCF4EEF7F392}" presName="rootConnector" presStyleLbl="node1" presStyleIdx="0" presStyleCnt="2"/>
      <dgm:spPr/>
      <dgm:t>
        <a:bodyPr/>
        <a:lstStyle/>
        <a:p>
          <a:endParaRPr lang="ru-RU"/>
        </a:p>
      </dgm:t>
    </dgm:pt>
    <dgm:pt modelId="{18981984-A705-425F-83E2-5B4505CB2E21}" type="pres">
      <dgm:prSet presAssocID="{509A9380-08FF-4CCB-9655-FCF4EEF7F392}" presName="childShape" presStyleCnt="0"/>
      <dgm:spPr/>
      <dgm:t>
        <a:bodyPr/>
        <a:lstStyle/>
        <a:p>
          <a:endParaRPr lang="ru-RU"/>
        </a:p>
      </dgm:t>
    </dgm:pt>
    <dgm:pt modelId="{1F0A21F2-8F09-4956-8B21-4D6CA38A4BEE}" type="pres">
      <dgm:prSet presAssocID="{B8CB2ACE-DE2A-49B1-95D1-315AF9AE2EE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22163971-345F-49D6-A523-385E45CEBA3F}" type="pres">
      <dgm:prSet presAssocID="{49CCCBE2-F5CC-4FE1-B2CD-49D8602F85FE}" presName="childText" presStyleLbl="bgAcc1" presStyleIdx="0" presStyleCnt="6" custScaleX="333231" custLinFactNeighborX="-59827" custLinFactNeighborY="-8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E72CD-AA6F-4806-8787-80FE115246FC}" type="pres">
      <dgm:prSet presAssocID="{5900C565-34F0-409B-B683-9D849DBB234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300094D-F547-480E-AE1C-62792A4DE102}" type="pres">
      <dgm:prSet presAssocID="{C4705923-C797-444A-B63E-F2C9BD4D4C49}" presName="childText" presStyleLbl="bgAcc1" presStyleIdx="1" presStyleCnt="6" custScaleX="338627" custLinFactNeighborX="-59827" custLinFactNeighborY="-4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FC1A1-97E9-4A9E-9FDA-479BCABCB64A}" type="pres">
      <dgm:prSet presAssocID="{C2E0B1FB-0FAD-4D69-ACB1-A8F4E74208F1}" presName="root" presStyleCnt="0"/>
      <dgm:spPr/>
      <dgm:t>
        <a:bodyPr/>
        <a:lstStyle/>
        <a:p>
          <a:endParaRPr lang="ru-RU"/>
        </a:p>
      </dgm:t>
    </dgm:pt>
    <dgm:pt modelId="{65A103A3-C8F7-4B68-B4BE-85B31EF22A3A}" type="pres">
      <dgm:prSet presAssocID="{C2E0B1FB-0FAD-4D69-ACB1-A8F4E74208F1}" presName="rootComposite" presStyleCnt="0"/>
      <dgm:spPr/>
      <dgm:t>
        <a:bodyPr/>
        <a:lstStyle/>
        <a:p>
          <a:endParaRPr lang="ru-RU"/>
        </a:p>
      </dgm:t>
    </dgm:pt>
    <dgm:pt modelId="{9FAA2AF3-7721-4AB3-A3BD-A46B41BDF628}" type="pres">
      <dgm:prSet presAssocID="{C2E0B1FB-0FAD-4D69-ACB1-A8F4E74208F1}" presName="rootText" presStyleLbl="node1" presStyleIdx="1" presStyleCnt="2" custScaleX="330898"/>
      <dgm:spPr/>
      <dgm:t>
        <a:bodyPr/>
        <a:lstStyle/>
        <a:p>
          <a:endParaRPr lang="ru-RU"/>
        </a:p>
      </dgm:t>
    </dgm:pt>
    <dgm:pt modelId="{0CEA093E-30C3-4FC4-A2DF-57868B07B3A7}" type="pres">
      <dgm:prSet presAssocID="{C2E0B1FB-0FAD-4D69-ACB1-A8F4E74208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C1A037C2-F7F2-4119-9742-EB336B912180}" type="pres">
      <dgm:prSet presAssocID="{C2E0B1FB-0FAD-4D69-ACB1-A8F4E74208F1}" presName="childShape" presStyleCnt="0"/>
      <dgm:spPr/>
      <dgm:t>
        <a:bodyPr/>
        <a:lstStyle/>
        <a:p>
          <a:endParaRPr lang="ru-RU"/>
        </a:p>
      </dgm:t>
    </dgm:pt>
    <dgm:pt modelId="{BFBE180A-057B-45CD-9FC7-B8C496C7D685}" type="pres">
      <dgm:prSet presAssocID="{376416E3-D025-4402-B384-81459417D81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A478F8B-68C9-43BB-B0F6-F3FCE42CFD56}" type="pres">
      <dgm:prSet presAssocID="{ADFF7895-2EE6-4B2E-B5BC-C4B949C7523B}" presName="childText" presStyleLbl="bgAcc1" presStyleIdx="2" presStyleCnt="6" custScaleX="33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28EF8-FB85-4EF7-9B37-4AD9ADF8C634}" type="pres">
      <dgm:prSet presAssocID="{8A6EA845-C076-41B9-8855-C921F4ED825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17CF3EC-38D7-4DA7-80A6-494FDD720BA6}" type="pres">
      <dgm:prSet presAssocID="{E9BC522F-F1FB-4686-838B-F54FA25BDBFB}" presName="childText" presStyleLbl="bgAcc1" presStyleIdx="3" presStyleCnt="6" custScaleX="330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A355E-9106-4A20-8C55-90900BBE56F6}" type="pres">
      <dgm:prSet presAssocID="{57558E80-80CD-4DC4-851F-822AD01580E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06B7159-B322-4533-92BA-CB1904D13958}" type="pres">
      <dgm:prSet presAssocID="{3CBB2C41-345D-4CD8-A752-A77E0B45AAB2}" presName="childText" presStyleLbl="bgAcc1" presStyleIdx="4" presStyleCnt="6" custScaleX="336891" custScaleY="9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5AB87-3A2B-42CD-9B88-5C263D163144}" type="pres">
      <dgm:prSet presAssocID="{A227D2B8-DA80-4301-B77D-CA7D0BD5AE9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59E3FBA-EAF0-4EA8-91C4-9BB2E284DC35}" type="pres">
      <dgm:prSet presAssocID="{5330E433-0F15-46D3-B866-62AEF80E12AA}" presName="childText" presStyleLbl="bgAcc1" presStyleIdx="5" presStyleCnt="6" custScaleX="336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B2FE9-0662-4D4C-B214-7AD7DDF6ED39}" type="presOf" srcId="{8A6EA845-C076-41B9-8855-C921F4ED8258}" destId="{94728EF8-FB85-4EF7-9B37-4AD9ADF8C634}" srcOrd="0" destOrd="0" presId="urn:microsoft.com/office/officeart/2005/8/layout/hierarchy3"/>
    <dgm:cxn modelId="{7E53AB49-150C-4E07-93ED-B1CC96AC011C}" type="presOf" srcId="{5330E433-0F15-46D3-B866-62AEF80E12AA}" destId="{859E3FBA-EAF0-4EA8-91C4-9BB2E284DC35}" srcOrd="0" destOrd="0" presId="urn:microsoft.com/office/officeart/2005/8/layout/hierarchy3"/>
    <dgm:cxn modelId="{7F6376BD-A70A-4BD6-8F68-5E8E5EF13DC8}" srcId="{C2E0B1FB-0FAD-4D69-ACB1-A8F4E74208F1}" destId="{5330E433-0F15-46D3-B866-62AEF80E12AA}" srcOrd="3" destOrd="0" parTransId="{A227D2B8-DA80-4301-B77D-CA7D0BD5AE98}" sibTransId="{F38C6F07-1C34-4095-9FCE-977AC0C783FF}"/>
    <dgm:cxn modelId="{0092F499-D69C-4561-A8DC-227898D6FC35}" type="presOf" srcId="{376416E3-D025-4402-B384-81459417D81F}" destId="{BFBE180A-057B-45CD-9FC7-B8C496C7D685}" srcOrd="0" destOrd="0" presId="urn:microsoft.com/office/officeart/2005/8/layout/hierarchy3"/>
    <dgm:cxn modelId="{F9B85FF2-CE0F-49FD-B25A-D027182FA2CF}" type="presOf" srcId="{5900C565-34F0-409B-B683-9D849DBB234B}" destId="{D1FE72CD-AA6F-4806-8787-80FE115246FC}" srcOrd="0" destOrd="0" presId="urn:microsoft.com/office/officeart/2005/8/layout/hierarchy3"/>
    <dgm:cxn modelId="{83F2B8F5-8A9F-4A22-9997-F546C7DC878E}" type="presOf" srcId="{509A9380-08FF-4CCB-9655-FCF4EEF7F392}" destId="{71DF3A42-08F7-430F-9E5C-3ECBAEC1BEEB}" srcOrd="1" destOrd="0" presId="urn:microsoft.com/office/officeart/2005/8/layout/hierarchy3"/>
    <dgm:cxn modelId="{75D04BEF-B3F0-4658-9417-5D78092044AF}" type="presOf" srcId="{509A9380-08FF-4CCB-9655-FCF4EEF7F392}" destId="{74A35606-1736-4E3C-81CB-70B4C0D56469}" srcOrd="0" destOrd="0" presId="urn:microsoft.com/office/officeart/2005/8/layout/hierarchy3"/>
    <dgm:cxn modelId="{A48D82B2-D465-49E5-A17D-AF984959FB0E}" srcId="{509A9380-08FF-4CCB-9655-FCF4EEF7F392}" destId="{C4705923-C797-444A-B63E-F2C9BD4D4C49}" srcOrd="1" destOrd="0" parTransId="{5900C565-34F0-409B-B683-9D849DBB234B}" sibTransId="{3E2701FB-03AA-4C02-8E32-CDE950AD120E}"/>
    <dgm:cxn modelId="{29C70BB9-FBC8-41DB-A657-5924AE38BC37}" type="presOf" srcId="{E9BC522F-F1FB-4686-838B-F54FA25BDBFB}" destId="{D17CF3EC-38D7-4DA7-80A6-494FDD720BA6}" srcOrd="0" destOrd="0" presId="urn:microsoft.com/office/officeart/2005/8/layout/hierarchy3"/>
    <dgm:cxn modelId="{B3DAD5C7-BF08-44DB-AC29-C986C519348A}" srcId="{49ABD0FB-76B4-4300-9FE4-E907B8C3A179}" destId="{509A9380-08FF-4CCB-9655-FCF4EEF7F392}" srcOrd="0" destOrd="0" parTransId="{27F2BF61-B4DE-49F1-97AB-E0849AF51C20}" sibTransId="{FE4A4DF9-DAF2-4876-A459-34B151DA7585}"/>
    <dgm:cxn modelId="{8FCE9715-3274-433F-AA16-48C819DF3BCB}" type="presOf" srcId="{49CCCBE2-F5CC-4FE1-B2CD-49D8602F85FE}" destId="{22163971-345F-49D6-A523-385E45CEBA3F}" srcOrd="0" destOrd="0" presId="urn:microsoft.com/office/officeart/2005/8/layout/hierarchy3"/>
    <dgm:cxn modelId="{A647A41A-4487-4AD2-A935-401517FA207F}" type="presOf" srcId="{B8CB2ACE-DE2A-49B1-95D1-315AF9AE2EEC}" destId="{1F0A21F2-8F09-4956-8B21-4D6CA38A4BEE}" srcOrd="0" destOrd="0" presId="urn:microsoft.com/office/officeart/2005/8/layout/hierarchy3"/>
    <dgm:cxn modelId="{2CFFB164-346D-486E-8BC0-BBF4FCAC1CA2}" type="presOf" srcId="{A227D2B8-DA80-4301-B77D-CA7D0BD5AE98}" destId="{B1A5AB87-3A2B-42CD-9B88-5C263D163144}" srcOrd="0" destOrd="0" presId="urn:microsoft.com/office/officeart/2005/8/layout/hierarchy3"/>
    <dgm:cxn modelId="{4661AA0D-72EF-400E-A8E7-38C6AF717C8F}" type="presOf" srcId="{C2E0B1FB-0FAD-4D69-ACB1-A8F4E74208F1}" destId="{9FAA2AF3-7721-4AB3-A3BD-A46B41BDF628}" srcOrd="0" destOrd="0" presId="urn:microsoft.com/office/officeart/2005/8/layout/hierarchy3"/>
    <dgm:cxn modelId="{FD2D8986-CDB1-499C-9A8A-6B106C7D875B}" srcId="{C2E0B1FB-0FAD-4D69-ACB1-A8F4E74208F1}" destId="{3CBB2C41-345D-4CD8-A752-A77E0B45AAB2}" srcOrd="2" destOrd="0" parTransId="{57558E80-80CD-4DC4-851F-822AD01580EA}" sibTransId="{29C098E5-592D-4FDA-902D-065C49A6F3C3}"/>
    <dgm:cxn modelId="{CE565285-319B-417C-8268-B6695DC3718E}" type="presOf" srcId="{C2E0B1FB-0FAD-4D69-ACB1-A8F4E74208F1}" destId="{0CEA093E-30C3-4FC4-A2DF-57868B07B3A7}" srcOrd="1" destOrd="0" presId="urn:microsoft.com/office/officeart/2005/8/layout/hierarchy3"/>
    <dgm:cxn modelId="{4722D436-2F01-4B32-9820-6B94FEA41BC2}" srcId="{509A9380-08FF-4CCB-9655-FCF4EEF7F392}" destId="{49CCCBE2-F5CC-4FE1-B2CD-49D8602F85FE}" srcOrd="0" destOrd="0" parTransId="{B8CB2ACE-DE2A-49B1-95D1-315AF9AE2EEC}" sibTransId="{4233C13A-84BA-4E4F-8227-98292B9C9C0E}"/>
    <dgm:cxn modelId="{68B4E70A-0BEC-4D0E-A4F6-E7987B2A53F8}" srcId="{49ABD0FB-76B4-4300-9FE4-E907B8C3A179}" destId="{C2E0B1FB-0FAD-4D69-ACB1-A8F4E74208F1}" srcOrd="1" destOrd="0" parTransId="{C90D663E-AB09-4679-B229-5092EDFF2337}" sibTransId="{D302F3BD-4F91-468E-9815-177AE7443D95}"/>
    <dgm:cxn modelId="{8D1CBC66-8ED6-4060-A4B9-6E63FAD1E941}" type="presOf" srcId="{ADFF7895-2EE6-4B2E-B5BC-C4B949C7523B}" destId="{7A478F8B-68C9-43BB-B0F6-F3FCE42CFD56}" srcOrd="0" destOrd="0" presId="urn:microsoft.com/office/officeart/2005/8/layout/hierarchy3"/>
    <dgm:cxn modelId="{F73093CC-23C4-498C-9161-E8E98A958574}" type="presOf" srcId="{57558E80-80CD-4DC4-851F-822AD01580EA}" destId="{C76A355E-9106-4A20-8C55-90900BBE56F6}" srcOrd="0" destOrd="0" presId="urn:microsoft.com/office/officeart/2005/8/layout/hierarchy3"/>
    <dgm:cxn modelId="{BC6E3024-BE99-4256-BFDE-A73E29DE9D2E}" srcId="{C2E0B1FB-0FAD-4D69-ACB1-A8F4E74208F1}" destId="{E9BC522F-F1FB-4686-838B-F54FA25BDBFB}" srcOrd="1" destOrd="0" parTransId="{8A6EA845-C076-41B9-8855-C921F4ED8258}" sibTransId="{F138B8BE-56B2-4144-8F0D-4CC2D1457FD2}"/>
    <dgm:cxn modelId="{DF3EB82A-51E0-49CB-AA9C-05B80DD2434C}" srcId="{C2E0B1FB-0FAD-4D69-ACB1-A8F4E74208F1}" destId="{ADFF7895-2EE6-4B2E-B5BC-C4B949C7523B}" srcOrd="0" destOrd="0" parTransId="{376416E3-D025-4402-B384-81459417D81F}" sibTransId="{D82F1C94-46C3-48AA-B061-CC33E031B70B}"/>
    <dgm:cxn modelId="{3A114F44-4ABE-4BE9-A445-7FF33BD4D1B0}" type="presOf" srcId="{C4705923-C797-444A-B63E-F2C9BD4D4C49}" destId="{4300094D-F547-480E-AE1C-62792A4DE102}" srcOrd="0" destOrd="0" presId="urn:microsoft.com/office/officeart/2005/8/layout/hierarchy3"/>
    <dgm:cxn modelId="{35E2840B-5D10-4AC1-A18B-0D58E263222D}" type="presOf" srcId="{3CBB2C41-345D-4CD8-A752-A77E0B45AAB2}" destId="{606B7159-B322-4533-92BA-CB1904D13958}" srcOrd="0" destOrd="0" presId="urn:microsoft.com/office/officeart/2005/8/layout/hierarchy3"/>
    <dgm:cxn modelId="{CA0A24C3-5905-4B5D-887D-0EEE1D64EA60}" type="presOf" srcId="{49ABD0FB-76B4-4300-9FE4-E907B8C3A179}" destId="{8A0C6174-59D6-43DB-A712-26430494024D}" srcOrd="0" destOrd="0" presId="urn:microsoft.com/office/officeart/2005/8/layout/hierarchy3"/>
    <dgm:cxn modelId="{0412DF4D-5951-46BA-BDE7-4ABBE059EA2C}" type="presParOf" srcId="{8A0C6174-59D6-43DB-A712-26430494024D}" destId="{C9A48DD0-73C4-47CC-9244-A997058A9E6F}" srcOrd="0" destOrd="0" presId="urn:microsoft.com/office/officeart/2005/8/layout/hierarchy3"/>
    <dgm:cxn modelId="{EA07B208-CBC9-4212-92CA-E77B6EB6A93B}" type="presParOf" srcId="{C9A48DD0-73C4-47CC-9244-A997058A9E6F}" destId="{41F872A0-BB51-4A66-89EA-082858F16ADA}" srcOrd="0" destOrd="0" presId="urn:microsoft.com/office/officeart/2005/8/layout/hierarchy3"/>
    <dgm:cxn modelId="{DAE84C7E-AF2F-4720-9A06-3516CFF871AB}" type="presParOf" srcId="{41F872A0-BB51-4A66-89EA-082858F16ADA}" destId="{74A35606-1736-4E3C-81CB-70B4C0D56469}" srcOrd="0" destOrd="0" presId="urn:microsoft.com/office/officeart/2005/8/layout/hierarchy3"/>
    <dgm:cxn modelId="{B7F7509F-D7ED-4540-95C2-8CBBEDF8863E}" type="presParOf" srcId="{41F872A0-BB51-4A66-89EA-082858F16ADA}" destId="{71DF3A42-08F7-430F-9E5C-3ECBAEC1BEEB}" srcOrd="1" destOrd="0" presId="urn:microsoft.com/office/officeart/2005/8/layout/hierarchy3"/>
    <dgm:cxn modelId="{4513A2AF-6042-49E9-BB82-F96A8FA8C578}" type="presParOf" srcId="{C9A48DD0-73C4-47CC-9244-A997058A9E6F}" destId="{18981984-A705-425F-83E2-5B4505CB2E21}" srcOrd="1" destOrd="0" presId="urn:microsoft.com/office/officeart/2005/8/layout/hierarchy3"/>
    <dgm:cxn modelId="{81C9CB29-E42D-4B1F-B71B-2DD905AA26B4}" type="presParOf" srcId="{18981984-A705-425F-83E2-5B4505CB2E21}" destId="{1F0A21F2-8F09-4956-8B21-4D6CA38A4BEE}" srcOrd="0" destOrd="0" presId="urn:microsoft.com/office/officeart/2005/8/layout/hierarchy3"/>
    <dgm:cxn modelId="{391CF717-DD0C-4CDE-BA98-7948A52C1B59}" type="presParOf" srcId="{18981984-A705-425F-83E2-5B4505CB2E21}" destId="{22163971-345F-49D6-A523-385E45CEBA3F}" srcOrd="1" destOrd="0" presId="urn:microsoft.com/office/officeart/2005/8/layout/hierarchy3"/>
    <dgm:cxn modelId="{18ED7B6C-48C6-47F9-BE48-92BE3640A6BC}" type="presParOf" srcId="{18981984-A705-425F-83E2-5B4505CB2E21}" destId="{D1FE72CD-AA6F-4806-8787-80FE115246FC}" srcOrd="2" destOrd="0" presId="urn:microsoft.com/office/officeart/2005/8/layout/hierarchy3"/>
    <dgm:cxn modelId="{55E3988F-9FD3-4A0D-BB04-EAFE36D38327}" type="presParOf" srcId="{18981984-A705-425F-83E2-5B4505CB2E21}" destId="{4300094D-F547-480E-AE1C-62792A4DE102}" srcOrd="3" destOrd="0" presId="urn:microsoft.com/office/officeart/2005/8/layout/hierarchy3"/>
    <dgm:cxn modelId="{D868D3D1-4542-466C-8D18-82B7A9AFFD54}" type="presParOf" srcId="{8A0C6174-59D6-43DB-A712-26430494024D}" destId="{B30FC1A1-97E9-4A9E-9FDA-479BCABCB64A}" srcOrd="1" destOrd="0" presId="urn:microsoft.com/office/officeart/2005/8/layout/hierarchy3"/>
    <dgm:cxn modelId="{ACE549CD-01D3-4EC4-957B-77A5753C7DFA}" type="presParOf" srcId="{B30FC1A1-97E9-4A9E-9FDA-479BCABCB64A}" destId="{65A103A3-C8F7-4B68-B4BE-85B31EF22A3A}" srcOrd="0" destOrd="0" presId="urn:microsoft.com/office/officeart/2005/8/layout/hierarchy3"/>
    <dgm:cxn modelId="{D91DC3A6-6263-42E9-8504-FC36C60C4907}" type="presParOf" srcId="{65A103A3-C8F7-4B68-B4BE-85B31EF22A3A}" destId="{9FAA2AF3-7721-4AB3-A3BD-A46B41BDF628}" srcOrd="0" destOrd="0" presId="urn:microsoft.com/office/officeart/2005/8/layout/hierarchy3"/>
    <dgm:cxn modelId="{6D70DA21-4BF7-4033-B585-A56B387BE14E}" type="presParOf" srcId="{65A103A3-C8F7-4B68-B4BE-85B31EF22A3A}" destId="{0CEA093E-30C3-4FC4-A2DF-57868B07B3A7}" srcOrd="1" destOrd="0" presId="urn:microsoft.com/office/officeart/2005/8/layout/hierarchy3"/>
    <dgm:cxn modelId="{0041DD45-7EB9-4E7A-ADA4-A31AB51CCFDB}" type="presParOf" srcId="{B30FC1A1-97E9-4A9E-9FDA-479BCABCB64A}" destId="{C1A037C2-F7F2-4119-9742-EB336B912180}" srcOrd="1" destOrd="0" presId="urn:microsoft.com/office/officeart/2005/8/layout/hierarchy3"/>
    <dgm:cxn modelId="{0F64C32E-7734-4723-8037-35C489B5657D}" type="presParOf" srcId="{C1A037C2-F7F2-4119-9742-EB336B912180}" destId="{BFBE180A-057B-45CD-9FC7-B8C496C7D685}" srcOrd="0" destOrd="0" presId="urn:microsoft.com/office/officeart/2005/8/layout/hierarchy3"/>
    <dgm:cxn modelId="{75DF730E-1741-4E64-9533-EB44905065D5}" type="presParOf" srcId="{C1A037C2-F7F2-4119-9742-EB336B912180}" destId="{7A478F8B-68C9-43BB-B0F6-F3FCE42CFD56}" srcOrd="1" destOrd="0" presId="urn:microsoft.com/office/officeart/2005/8/layout/hierarchy3"/>
    <dgm:cxn modelId="{2AAF0D32-5C56-4A19-A7A8-1BBA1D732116}" type="presParOf" srcId="{C1A037C2-F7F2-4119-9742-EB336B912180}" destId="{94728EF8-FB85-4EF7-9B37-4AD9ADF8C634}" srcOrd="2" destOrd="0" presId="urn:microsoft.com/office/officeart/2005/8/layout/hierarchy3"/>
    <dgm:cxn modelId="{BCCBD7E8-BFD7-43F1-8643-9B23468D3D19}" type="presParOf" srcId="{C1A037C2-F7F2-4119-9742-EB336B912180}" destId="{D17CF3EC-38D7-4DA7-80A6-494FDD720BA6}" srcOrd="3" destOrd="0" presId="urn:microsoft.com/office/officeart/2005/8/layout/hierarchy3"/>
    <dgm:cxn modelId="{466D6025-36C0-474E-929B-D86E23600C85}" type="presParOf" srcId="{C1A037C2-F7F2-4119-9742-EB336B912180}" destId="{C76A355E-9106-4A20-8C55-90900BBE56F6}" srcOrd="4" destOrd="0" presId="urn:microsoft.com/office/officeart/2005/8/layout/hierarchy3"/>
    <dgm:cxn modelId="{2702F533-FDDA-4C72-A5A2-98B2FCF1A644}" type="presParOf" srcId="{C1A037C2-F7F2-4119-9742-EB336B912180}" destId="{606B7159-B322-4533-92BA-CB1904D13958}" srcOrd="5" destOrd="0" presId="urn:microsoft.com/office/officeart/2005/8/layout/hierarchy3"/>
    <dgm:cxn modelId="{092A2F48-240B-41C9-850F-6381E97074BA}" type="presParOf" srcId="{C1A037C2-F7F2-4119-9742-EB336B912180}" destId="{B1A5AB87-3A2B-42CD-9B88-5C263D163144}" srcOrd="6" destOrd="0" presId="urn:microsoft.com/office/officeart/2005/8/layout/hierarchy3"/>
    <dgm:cxn modelId="{38B1FCF8-926F-45F4-9C13-BEF5D32587B4}" type="presParOf" srcId="{C1A037C2-F7F2-4119-9742-EB336B912180}" destId="{859E3FBA-EAF0-4EA8-91C4-9BB2E284DC3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74084-6904-436D-8E84-9B23E9E8C1C0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FD06C2F-B562-403F-A771-8C6390028741}">
      <dgm:prSet phldrT="[Текст]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«Еще наш соотечественник Владимир Вернадский в начале двадцатого века создал учение об объединяющем человечество пространстве 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ноосфере. В нем сочетаются интересы стран и народов, природы, общества, научное знание и государственная политика. Именно на фундаменте этого учения фактически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строится сегодня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концепция устойчивого развития».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A2FC33-FC49-4189-B0C8-E4CCFD94AE70}" type="parTrans" cxnId="{5E16CF75-140F-4CF0-85F6-F2D9584042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D32DBA-2F12-4CAA-979B-28569F1E1E1C}" type="sibTrans" cxnId="{5E16CF75-140F-4CF0-85F6-F2D9584042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2BA6D6-0369-4EDA-A854-C3942B281514}">
      <dgm:prSet phldrT="[Текст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Цитата </a:t>
          </a:r>
          <a:r>
            <a:rPr lang="ru-RU" sz="1500" b="1" i="1" u="sng" dirty="0" smtClean="0">
              <a:latin typeface="Times New Roman" pitchFamily="18" charset="0"/>
              <a:cs typeface="Times New Roman" pitchFamily="18" charset="0"/>
            </a:rPr>
            <a:t>Путина В.В</a:t>
          </a:r>
          <a:r>
            <a:rPr lang="ru-RU" sz="1500" b="1" u="sng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(из выступления на Деловом Саммите Азиатско-Тихоокеанского экономического сотрудничества, ноябрь 2000 г.)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E37D02A0-21A2-48D1-ADD6-4F544AE0C26E}" type="parTrans" cxnId="{66C6A67F-0A9F-4A1F-8F1E-6166E00629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5542FD-CB0B-411E-B6C9-33539D6FB888}" type="sibTrans" cxnId="{66C6A67F-0A9F-4A1F-8F1E-6166E006297D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E7D718-077D-4BF2-ADEA-91423B8A2B8F}" type="pres">
      <dgm:prSet presAssocID="{95074084-6904-436D-8E84-9B23E9E8C1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A6494-D2A2-49CA-B2D0-87226B633774}" type="pres">
      <dgm:prSet presAssocID="{032BA6D6-0369-4EDA-A854-C3942B28151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6693-59DA-4302-9D29-885CB1AC1FBF}" type="pres">
      <dgm:prSet presAssocID="{D55542FD-CB0B-411E-B6C9-33539D6FB88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F3BA5A2-156A-49D1-B56D-FB4A7BD1C571}" type="pres">
      <dgm:prSet presAssocID="{D55542FD-CB0B-411E-B6C9-33539D6FB88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3C45853-8224-4AEB-9572-972FEDFDCD07}" type="pres">
      <dgm:prSet presAssocID="{6FD06C2F-B562-403F-A771-8C6390028741}" presName="node" presStyleLbl="node1" presStyleIdx="1" presStyleCnt="2" custScaleX="12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6A67F-0A9F-4A1F-8F1E-6166E006297D}" srcId="{95074084-6904-436D-8E84-9B23E9E8C1C0}" destId="{032BA6D6-0369-4EDA-A854-C3942B281514}" srcOrd="0" destOrd="0" parTransId="{E37D02A0-21A2-48D1-ADD6-4F544AE0C26E}" sibTransId="{D55542FD-CB0B-411E-B6C9-33539D6FB888}"/>
    <dgm:cxn modelId="{D385FC81-1B0F-4420-BD09-16BE1A1ED84B}" type="presOf" srcId="{95074084-6904-436D-8E84-9B23E9E8C1C0}" destId="{A2E7D718-077D-4BF2-ADEA-91423B8A2B8F}" srcOrd="0" destOrd="0" presId="urn:microsoft.com/office/officeart/2005/8/layout/process1"/>
    <dgm:cxn modelId="{5E16CF75-140F-4CF0-85F6-F2D958404208}" srcId="{95074084-6904-436D-8E84-9B23E9E8C1C0}" destId="{6FD06C2F-B562-403F-A771-8C6390028741}" srcOrd="1" destOrd="0" parTransId="{59A2FC33-FC49-4189-B0C8-E4CCFD94AE70}" sibTransId="{D8D32DBA-2F12-4CAA-979B-28569F1E1E1C}"/>
    <dgm:cxn modelId="{C9CF10AD-780C-4B3C-893B-D668D2B003C6}" type="presOf" srcId="{6FD06C2F-B562-403F-A771-8C6390028741}" destId="{C3C45853-8224-4AEB-9572-972FEDFDCD07}" srcOrd="0" destOrd="0" presId="urn:microsoft.com/office/officeart/2005/8/layout/process1"/>
    <dgm:cxn modelId="{E611B3F4-B431-4A17-AEB8-FE442EADD661}" type="presOf" srcId="{032BA6D6-0369-4EDA-A854-C3942B281514}" destId="{B7BA6494-D2A2-49CA-B2D0-87226B633774}" srcOrd="0" destOrd="0" presId="urn:microsoft.com/office/officeart/2005/8/layout/process1"/>
    <dgm:cxn modelId="{3575CEFD-0ADA-45B8-9A72-764610A71A9F}" type="presOf" srcId="{D55542FD-CB0B-411E-B6C9-33539D6FB888}" destId="{CF3BA5A2-156A-49D1-B56D-FB4A7BD1C571}" srcOrd="1" destOrd="0" presId="urn:microsoft.com/office/officeart/2005/8/layout/process1"/>
    <dgm:cxn modelId="{442636E3-E635-44B7-98FE-FC44147ABE7A}" type="presOf" srcId="{D55542FD-CB0B-411E-B6C9-33539D6FB888}" destId="{0CDE6693-59DA-4302-9D29-885CB1AC1FBF}" srcOrd="0" destOrd="0" presId="urn:microsoft.com/office/officeart/2005/8/layout/process1"/>
    <dgm:cxn modelId="{4A0E614A-64B5-4871-B175-BF05F77EDE1F}" type="presParOf" srcId="{A2E7D718-077D-4BF2-ADEA-91423B8A2B8F}" destId="{B7BA6494-D2A2-49CA-B2D0-87226B633774}" srcOrd="0" destOrd="0" presId="urn:microsoft.com/office/officeart/2005/8/layout/process1"/>
    <dgm:cxn modelId="{53C62B03-6D20-456B-867E-AFE6E9F03F46}" type="presParOf" srcId="{A2E7D718-077D-4BF2-ADEA-91423B8A2B8F}" destId="{0CDE6693-59DA-4302-9D29-885CB1AC1FBF}" srcOrd="1" destOrd="0" presId="urn:microsoft.com/office/officeart/2005/8/layout/process1"/>
    <dgm:cxn modelId="{7B9E1227-E063-47A1-917C-FE35AE7F03B7}" type="presParOf" srcId="{0CDE6693-59DA-4302-9D29-885CB1AC1FBF}" destId="{CF3BA5A2-156A-49D1-B56D-FB4A7BD1C571}" srcOrd="0" destOrd="0" presId="urn:microsoft.com/office/officeart/2005/8/layout/process1"/>
    <dgm:cxn modelId="{B9916EA3-9724-4B04-85B0-A2CB06A93C1E}" type="presParOf" srcId="{A2E7D718-077D-4BF2-ADEA-91423B8A2B8F}" destId="{C3C45853-8224-4AEB-9572-972FEDFDCD07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189F5-FBBC-49AE-AC35-9A3634D84C86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29363-A1E1-49F0-A2C8-253A21C2E9D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/>
            <a:t>Пути решения глобальных экологических проблем</a:t>
          </a:r>
          <a:endParaRPr lang="ru-RU" sz="1800" dirty="0"/>
        </a:p>
      </dgm:t>
    </dgm:pt>
    <dgm:pt modelId="{5A733B6D-6C9F-4D98-98CA-11512AB39B23}" type="parTrans" cxnId="{637E05B6-9C66-4B9F-B201-4AD55876C2CE}">
      <dgm:prSet/>
      <dgm:spPr/>
      <dgm:t>
        <a:bodyPr/>
        <a:lstStyle/>
        <a:p>
          <a:endParaRPr lang="ru-RU"/>
        </a:p>
      </dgm:t>
    </dgm:pt>
    <dgm:pt modelId="{A3195B86-57FE-4746-BAA4-CD624D0A57C5}" type="sibTrans" cxnId="{637E05B6-9C66-4B9F-B201-4AD55876C2CE}">
      <dgm:prSet/>
      <dgm:spPr/>
      <dgm:t>
        <a:bodyPr/>
        <a:lstStyle/>
        <a:p>
          <a:endParaRPr lang="ru-RU"/>
        </a:p>
      </dgm:t>
    </dgm:pt>
    <dgm:pt modelId="{9423E5C7-C77E-4435-83B6-7E9E36200DD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Использование достижений научно-технического прогресса для охраны природы и обеспечения высокого уровня жизни</a:t>
          </a:r>
          <a:endParaRPr lang="ru-RU" sz="1400" dirty="0"/>
        </a:p>
      </dgm:t>
    </dgm:pt>
    <dgm:pt modelId="{AF028716-603C-4677-BDB2-EEDEDCC97481}" type="parTrans" cxnId="{CB6A0F08-A925-4E3F-A969-C488AAD45495}">
      <dgm:prSet/>
      <dgm:spPr/>
      <dgm:t>
        <a:bodyPr/>
        <a:lstStyle/>
        <a:p>
          <a:endParaRPr lang="ru-RU"/>
        </a:p>
      </dgm:t>
    </dgm:pt>
    <dgm:pt modelId="{862C792C-ED8B-4C49-8C00-A44D2BF605F8}" type="sibTrans" cxnId="{CB6A0F08-A925-4E3F-A969-C488AAD45495}">
      <dgm:prSet/>
      <dgm:spPr/>
      <dgm:t>
        <a:bodyPr/>
        <a:lstStyle/>
        <a:p>
          <a:endParaRPr lang="ru-RU"/>
        </a:p>
      </dgm:t>
    </dgm:pt>
    <dgm:pt modelId="{387F0B34-30C0-4529-99C9-A70B8A8098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/>
            <a:t>Устранение причин потребительского отношения к природе</a:t>
          </a:r>
          <a:endParaRPr lang="ru-RU" sz="1800" dirty="0"/>
        </a:p>
      </dgm:t>
    </dgm:pt>
    <dgm:pt modelId="{6CE9C832-FA79-4E8D-8F12-F1ACC2322143}" type="parTrans" cxnId="{EC0BF8AD-F4E6-44DC-A12E-0B93B314E34C}">
      <dgm:prSet/>
      <dgm:spPr/>
      <dgm:t>
        <a:bodyPr/>
        <a:lstStyle/>
        <a:p>
          <a:endParaRPr lang="ru-RU"/>
        </a:p>
      </dgm:t>
    </dgm:pt>
    <dgm:pt modelId="{998C6CBF-04DF-4C79-A420-0233EB4D823A}" type="sibTrans" cxnId="{EC0BF8AD-F4E6-44DC-A12E-0B93B314E34C}">
      <dgm:prSet/>
      <dgm:spPr/>
      <dgm:t>
        <a:bodyPr/>
        <a:lstStyle/>
        <a:p>
          <a:endParaRPr lang="ru-RU"/>
        </a:p>
      </dgm:t>
    </dgm:pt>
    <dgm:pt modelId="{0398BA29-000E-47A4-A93D-B663F3BF0F6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/>
            <a:t>Экологическая культура</a:t>
          </a:r>
          <a:endParaRPr lang="ru-RU" sz="1600" dirty="0"/>
        </a:p>
      </dgm:t>
    </dgm:pt>
    <dgm:pt modelId="{EAE50A95-6875-4594-8660-D91A36F5F4ED}" type="parTrans" cxnId="{B81A7299-0FD2-4F90-B85F-EBE7AC7364A6}">
      <dgm:prSet/>
      <dgm:spPr/>
      <dgm:t>
        <a:bodyPr/>
        <a:lstStyle/>
        <a:p>
          <a:endParaRPr lang="ru-RU"/>
        </a:p>
      </dgm:t>
    </dgm:pt>
    <dgm:pt modelId="{3A420C64-A5A6-47A5-B83F-59AF51C9FBCE}" type="sibTrans" cxnId="{B81A7299-0FD2-4F90-B85F-EBE7AC7364A6}">
      <dgm:prSet/>
      <dgm:spPr/>
      <dgm:t>
        <a:bodyPr/>
        <a:lstStyle/>
        <a:p>
          <a:endParaRPr lang="ru-RU"/>
        </a:p>
      </dgm:t>
    </dgm:pt>
    <dgm:pt modelId="{EBAA5CB9-A958-4CD7-ADB1-16BB31B3C1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Финансирование мероприятий по решению экологических проблем</a:t>
          </a:r>
          <a:endParaRPr lang="ru-RU" sz="1400" dirty="0"/>
        </a:p>
      </dgm:t>
    </dgm:pt>
    <dgm:pt modelId="{9213871B-0847-4463-9109-7951B7FFE890}" type="parTrans" cxnId="{5AA515D6-CB39-4CA9-B13F-72E9A4CB1AE1}">
      <dgm:prSet/>
      <dgm:spPr/>
      <dgm:t>
        <a:bodyPr/>
        <a:lstStyle/>
        <a:p>
          <a:endParaRPr lang="ru-RU"/>
        </a:p>
      </dgm:t>
    </dgm:pt>
    <dgm:pt modelId="{12C27C59-3AA7-4597-AE4C-18C7B921D5AE}" type="sibTrans" cxnId="{5AA515D6-CB39-4CA9-B13F-72E9A4CB1AE1}">
      <dgm:prSet/>
      <dgm:spPr/>
      <dgm:t>
        <a:bodyPr/>
        <a:lstStyle/>
        <a:p>
          <a:endParaRPr lang="ru-RU"/>
        </a:p>
      </dgm:t>
    </dgm:pt>
    <dgm:pt modelId="{15734717-5CE7-4386-8851-CEACAA56F76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Энергетическое обеспечение высокого уровня жизни и охраны окружающей среды</a:t>
          </a:r>
          <a:endParaRPr lang="ru-RU" sz="1400" dirty="0"/>
        </a:p>
      </dgm:t>
    </dgm:pt>
    <dgm:pt modelId="{7ADF7D61-BA37-45F1-8E27-D4D6105E48F2}" type="parTrans" cxnId="{CB089EED-B547-4989-940D-2537CA90BC44}">
      <dgm:prSet/>
      <dgm:spPr/>
      <dgm:t>
        <a:bodyPr/>
        <a:lstStyle/>
        <a:p>
          <a:endParaRPr lang="ru-RU"/>
        </a:p>
      </dgm:t>
    </dgm:pt>
    <dgm:pt modelId="{5A67B592-6115-4B8B-866B-BB95C30946E9}" type="sibTrans" cxnId="{CB089EED-B547-4989-940D-2537CA90BC44}">
      <dgm:prSet/>
      <dgm:spPr/>
      <dgm:t>
        <a:bodyPr/>
        <a:lstStyle/>
        <a:p>
          <a:endParaRPr lang="ru-RU"/>
        </a:p>
      </dgm:t>
    </dgm:pt>
    <dgm:pt modelId="{4950B239-6ABC-4F6E-AF1B-4AC899A48EA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u="sng" dirty="0" smtClean="0"/>
            <a:t>РЕЗУЛЬТАТЫ</a:t>
          </a:r>
          <a:endParaRPr lang="ru-RU" sz="1600" u="sng" dirty="0"/>
        </a:p>
      </dgm:t>
    </dgm:pt>
    <dgm:pt modelId="{32B5B105-E602-4754-8654-49E9D38EBE3E}" type="parTrans" cxnId="{1907B5E4-5C9F-4934-A693-F4290A057313}">
      <dgm:prSet/>
      <dgm:spPr/>
      <dgm:t>
        <a:bodyPr/>
        <a:lstStyle/>
        <a:p>
          <a:endParaRPr lang="ru-RU"/>
        </a:p>
      </dgm:t>
    </dgm:pt>
    <dgm:pt modelId="{481046A6-1FFC-4E2C-80F6-31E94A3FF18B}" type="sibTrans" cxnId="{1907B5E4-5C9F-4934-A693-F4290A057313}">
      <dgm:prSet/>
      <dgm:spPr/>
      <dgm:t>
        <a:bodyPr/>
        <a:lstStyle/>
        <a:p>
          <a:endParaRPr lang="ru-RU"/>
        </a:p>
      </dgm:t>
    </dgm:pt>
    <dgm:pt modelId="{8DA26070-5AC0-4024-883A-EED188826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Высокий уровень жизни</a:t>
          </a:r>
          <a:endParaRPr lang="ru-RU" sz="1600" dirty="0"/>
        </a:p>
      </dgm:t>
    </dgm:pt>
    <dgm:pt modelId="{E1D0005F-EF71-4BD8-A1A6-8D4D74AFEF14}" type="parTrans" cxnId="{6624297D-3A44-4256-943F-2922D513027B}">
      <dgm:prSet/>
      <dgm:spPr/>
      <dgm:t>
        <a:bodyPr/>
        <a:lstStyle/>
        <a:p>
          <a:endParaRPr lang="ru-RU"/>
        </a:p>
      </dgm:t>
    </dgm:pt>
    <dgm:pt modelId="{6E58652B-73EA-4EC4-97DB-11C583A6410A}" type="sibTrans" cxnId="{6624297D-3A44-4256-943F-2922D513027B}">
      <dgm:prSet/>
      <dgm:spPr/>
      <dgm:t>
        <a:bodyPr/>
        <a:lstStyle/>
        <a:p>
          <a:endParaRPr lang="ru-RU"/>
        </a:p>
      </dgm:t>
    </dgm:pt>
    <dgm:pt modelId="{BED930D4-4072-4EAE-9723-58E450FF78E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Сохранение планеты,  климата и биосферы</a:t>
          </a:r>
          <a:endParaRPr lang="ru-RU" sz="1600" dirty="0"/>
        </a:p>
      </dgm:t>
    </dgm:pt>
    <dgm:pt modelId="{0139B2AF-3344-41EE-83DC-D99C96588677}" type="parTrans" cxnId="{8DAAEFE6-60EF-44B0-96E3-BB7E66452265}">
      <dgm:prSet/>
      <dgm:spPr/>
      <dgm:t>
        <a:bodyPr/>
        <a:lstStyle/>
        <a:p>
          <a:endParaRPr lang="ru-RU"/>
        </a:p>
      </dgm:t>
    </dgm:pt>
    <dgm:pt modelId="{AFCE6092-E52C-48A3-B358-687F2E1A394C}" type="sibTrans" cxnId="{8DAAEFE6-60EF-44B0-96E3-BB7E66452265}">
      <dgm:prSet/>
      <dgm:spPr/>
      <dgm:t>
        <a:bodyPr/>
        <a:lstStyle/>
        <a:p>
          <a:endParaRPr lang="ru-RU"/>
        </a:p>
      </dgm:t>
    </dgm:pt>
    <dgm:pt modelId="{1303527C-BBDE-49FE-9878-A99FD12E5EA1}" type="pres">
      <dgm:prSet presAssocID="{808189F5-FBBC-49AE-AC35-9A3634D84C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87C986-DEFF-4D1F-A0CC-26501B2363F1}" type="pres">
      <dgm:prSet presAssocID="{12029363-A1E1-49F0-A2C8-253A21C2E9D9}" presName="node" presStyleLbl="node1" presStyleIdx="0" presStyleCnt="7" custScaleX="130954" custScaleY="42137" custLinFactNeighborX="59351" custLinFactNeighborY="-5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A417E-75E0-4837-8F3A-3B343F8653FA}" type="pres">
      <dgm:prSet presAssocID="{A3195B86-57FE-4746-BAA4-CD624D0A57C5}" presName="sibTrans" presStyleCnt="0"/>
      <dgm:spPr/>
      <dgm:t>
        <a:bodyPr/>
        <a:lstStyle/>
        <a:p>
          <a:endParaRPr lang="ru-RU"/>
        </a:p>
      </dgm:t>
    </dgm:pt>
    <dgm:pt modelId="{941DFF07-F2D5-4B92-888B-96259D3C9D58}" type="pres">
      <dgm:prSet presAssocID="{9423E5C7-C77E-4435-83B6-7E9E36200DD0}" presName="node" presStyleLbl="node1" presStyleIdx="1" presStyleCnt="7" custScaleX="111740" custScaleY="50474" custLinFactNeighborX="-1225" custLinFactNeighborY="96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3B7E0-8488-4D97-9E09-C1A944806745}" type="pres">
      <dgm:prSet presAssocID="{862C792C-ED8B-4C49-8C00-A44D2BF605F8}" presName="sibTrans" presStyleCnt="0"/>
      <dgm:spPr/>
      <dgm:t>
        <a:bodyPr/>
        <a:lstStyle/>
        <a:p>
          <a:endParaRPr lang="ru-RU"/>
        </a:p>
      </dgm:t>
    </dgm:pt>
    <dgm:pt modelId="{3D81049D-5602-4CDC-8821-CFBB567E1E73}" type="pres">
      <dgm:prSet presAssocID="{387F0B34-30C0-4529-99C9-A70B8A8098A3}" presName="node" presStyleLbl="node1" presStyleIdx="2" presStyleCnt="7" custScaleX="115052" custScaleY="50089" custLinFactNeighborX="-28092" custLinFactNeighborY="-3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4DD68-9504-45D1-AE33-34372F230C14}" type="pres">
      <dgm:prSet presAssocID="{998C6CBF-04DF-4C79-A420-0233EB4D823A}" presName="sibTrans" presStyleCnt="0"/>
      <dgm:spPr/>
      <dgm:t>
        <a:bodyPr/>
        <a:lstStyle/>
        <a:p>
          <a:endParaRPr lang="ru-RU"/>
        </a:p>
      </dgm:t>
    </dgm:pt>
    <dgm:pt modelId="{60B724C7-9EF5-483B-AA8D-8E5C17D44B95}" type="pres">
      <dgm:prSet presAssocID="{0398BA29-000E-47A4-A93D-B663F3BF0F64}" presName="node" presStyleLbl="node1" presStyleIdx="3" presStyleCnt="7" custScaleX="67390" custScaleY="36949" custLinFactX="-54408" custLinFactNeighborX="-100000" custLinFactNeighborY="8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4E0D5-2809-4D10-8C31-8C7DD98F231C}" type="pres">
      <dgm:prSet presAssocID="{3A420C64-A5A6-47A5-B83F-59AF51C9FBCE}" presName="sibTrans" presStyleCnt="0"/>
      <dgm:spPr/>
      <dgm:t>
        <a:bodyPr/>
        <a:lstStyle/>
        <a:p>
          <a:endParaRPr lang="ru-RU"/>
        </a:p>
      </dgm:t>
    </dgm:pt>
    <dgm:pt modelId="{CCEF2664-AD89-4FD2-B39F-088027AB4D52}" type="pres">
      <dgm:prSet presAssocID="{EBAA5CB9-A958-4CD7-ADB1-16BB31B3C1D2}" presName="node" presStyleLbl="node1" presStyleIdx="4" presStyleCnt="7" custScaleX="77931" custScaleY="40314" custLinFactNeighborX="40186" custLinFactNeighborY="2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98704-F3C9-4317-81A3-C2AE28F88DAC}" type="pres">
      <dgm:prSet presAssocID="{12C27C59-3AA7-4597-AE4C-18C7B921D5AE}" presName="sibTrans" presStyleCnt="0"/>
      <dgm:spPr/>
      <dgm:t>
        <a:bodyPr/>
        <a:lstStyle/>
        <a:p>
          <a:endParaRPr lang="ru-RU"/>
        </a:p>
      </dgm:t>
    </dgm:pt>
    <dgm:pt modelId="{E1A3AF75-5F57-41AC-A4CE-E4B799C043C3}" type="pres">
      <dgm:prSet presAssocID="{15734717-5CE7-4386-8851-CEACAA56F768}" presName="node" presStyleLbl="node1" presStyleIdx="5" presStyleCnt="7" custScaleX="80168" custScaleY="37158" custLinFactNeighborX="36876" custLinFactNeighborY="2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E0A8-8F4D-4E88-8633-E1A48DED5372}" type="pres">
      <dgm:prSet presAssocID="{5A67B592-6115-4B8B-866B-BB95C30946E9}" presName="sibTrans" presStyleCnt="0"/>
      <dgm:spPr/>
      <dgm:t>
        <a:bodyPr/>
        <a:lstStyle/>
        <a:p>
          <a:endParaRPr lang="ru-RU"/>
        </a:p>
      </dgm:t>
    </dgm:pt>
    <dgm:pt modelId="{02D620FB-3E59-48BB-9E9F-5C4E296151A9}" type="pres">
      <dgm:prSet presAssocID="{4950B239-6ABC-4F6E-AF1B-4AC899A48EA2}" presName="node" presStyleLbl="node1" presStyleIdx="6" presStyleCnt="7" custScaleX="159286" custScaleY="48789" custLinFactNeighborX="5059" custLinFactNeighborY="30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3021D-D35F-4A4B-A279-75578E2F47DD}" type="presOf" srcId="{8DA26070-5AC0-4024-883A-EED18882684B}" destId="{02D620FB-3E59-48BB-9E9F-5C4E296151A9}" srcOrd="0" destOrd="1" presId="urn:microsoft.com/office/officeart/2005/8/layout/default#1"/>
    <dgm:cxn modelId="{CB089EED-B547-4989-940D-2537CA90BC44}" srcId="{808189F5-FBBC-49AE-AC35-9A3634D84C86}" destId="{15734717-5CE7-4386-8851-CEACAA56F768}" srcOrd="5" destOrd="0" parTransId="{7ADF7D61-BA37-45F1-8E27-D4D6105E48F2}" sibTransId="{5A67B592-6115-4B8B-866B-BB95C30946E9}"/>
    <dgm:cxn modelId="{637E05B6-9C66-4B9F-B201-4AD55876C2CE}" srcId="{808189F5-FBBC-49AE-AC35-9A3634D84C86}" destId="{12029363-A1E1-49F0-A2C8-253A21C2E9D9}" srcOrd="0" destOrd="0" parTransId="{5A733B6D-6C9F-4D98-98CA-11512AB39B23}" sibTransId="{A3195B86-57FE-4746-BAA4-CD624D0A57C5}"/>
    <dgm:cxn modelId="{48C44952-2551-477E-9F78-9FDE5CFE862A}" type="presOf" srcId="{12029363-A1E1-49F0-A2C8-253A21C2E9D9}" destId="{B587C986-DEFF-4D1F-A0CC-26501B2363F1}" srcOrd="0" destOrd="0" presId="urn:microsoft.com/office/officeart/2005/8/layout/default#1"/>
    <dgm:cxn modelId="{6624297D-3A44-4256-943F-2922D513027B}" srcId="{4950B239-6ABC-4F6E-AF1B-4AC899A48EA2}" destId="{8DA26070-5AC0-4024-883A-EED18882684B}" srcOrd="0" destOrd="0" parTransId="{E1D0005F-EF71-4BD8-A1A6-8D4D74AFEF14}" sibTransId="{6E58652B-73EA-4EC4-97DB-11C583A6410A}"/>
    <dgm:cxn modelId="{B81A7299-0FD2-4F90-B85F-EBE7AC7364A6}" srcId="{808189F5-FBBC-49AE-AC35-9A3634D84C86}" destId="{0398BA29-000E-47A4-A93D-B663F3BF0F64}" srcOrd="3" destOrd="0" parTransId="{EAE50A95-6875-4594-8660-D91A36F5F4ED}" sibTransId="{3A420C64-A5A6-47A5-B83F-59AF51C9FBCE}"/>
    <dgm:cxn modelId="{CB6A0F08-A925-4E3F-A969-C488AAD45495}" srcId="{808189F5-FBBC-49AE-AC35-9A3634D84C86}" destId="{9423E5C7-C77E-4435-83B6-7E9E36200DD0}" srcOrd="1" destOrd="0" parTransId="{AF028716-603C-4677-BDB2-EEDEDCC97481}" sibTransId="{862C792C-ED8B-4C49-8C00-A44D2BF605F8}"/>
    <dgm:cxn modelId="{D96DB12D-00FA-47B2-93E3-6AE1E14A8F33}" type="presOf" srcId="{BED930D4-4072-4EAE-9723-58E450FF78E3}" destId="{02D620FB-3E59-48BB-9E9F-5C4E296151A9}" srcOrd="0" destOrd="2" presId="urn:microsoft.com/office/officeart/2005/8/layout/default#1"/>
    <dgm:cxn modelId="{5AA515D6-CB39-4CA9-B13F-72E9A4CB1AE1}" srcId="{808189F5-FBBC-49AE-AC35-9A3634D84C86}" destId="{EBAA5CB9-A958-4CD7-ADB1-16BB31B3C1D2}" srcOrd="4" destOrd="0" parTransId="{9213871B-0847-4463-9109-7951B7FFE890}" sibTransId="{12C27C59-3AA7-4597-AE4C-18C7B921D5AE}"/>
    <dgm:cxn modelId="{EC0BF8AD-F4E6-44DC-A12E-0B93B314E34C}" srcId="{808189F5-FBBC-49AE-AC35-9A3634D84C86}" destId="{387F0B34-30C0-4529-99C9-A70B8A8098A3}" srcOrd="2" destOrd="0" parTransId="{6CE9C832-FA79-4E8D-8F12-F1ACC2322143}" sibTransId="{998C6CBF-04DF-4C79-A420-0233EB4D823A}"/>
    <dgm:cxn modelId="{AD6534D1-F27F-4685-A0B4-82184C37AB9E}" type="presOf" srcId="{387F0B34-30C0-4529-99C9-A70B8A8098A3}" destId="{3D81049D-5602-4CDC-8821-CFBB567E1E73}" srcOrd="0" destOrd="0" presId="urn:microsoft.com/office/officeart/2005/8/layout/default#1"/>
    <dgm:cxn modelId="{BEEFC481-0735-4F12-8400-E768BFF8FD37}" type="presOf" srcId="{4950B239-6ABC-4F6E-AF1B-4AC899A48EA2}" destId="{02D620FB-3E59-48BB-9E9F-5C4E296151A9}" srcOrd="0" destOrd="0" presId="urn:microsoft.com/office/officeart/2005/8/layout/default#1"/>
    <dgm:cxn modelId="{8DAAEFE6-60EF-44B0-96E3-BB7E66452265}" srcId="{4950B239-6ABC-4F6E-AF1B-4AC899A48EA2}" destId="{BED930D4-4072-4EAE-9723-58E450FF78E3}" srcOrd="1" destOrd="0" parTransId="{0139B2AF-3344-41EE-83DC-D99C96588677}" sibTransId="{AFCE6092-E52C-48A3-B358-687F2E1A394C}"/>
    <dgm:cxn modelId="{81D0E405-F5C0-4108-B1F2-6EEB6C4F6F26}" type="presOf" srcId="{0398BA29-000E-47A4-A93D-B663F3BF0F64}" destId="{60B724C7-9EF5-483B-AA8D-8E5C17D44B95}" srcOrd="0" destOrd="0" presId="urn:microsoft.com/office/officeart/2005/8/layout/default#1"/>
    <dgm:cxn modelId="{8118B252-F550-4BDC-BFBF-1B1DF357DDD1}" type="presOf" srcId="{808189F5-FBBC-49AE-AC35-9A3634D84C86}" destId="{1303527C-BBDE-49FE-9878-A99FD12E5EA1}" srcOrd="0" destOrd="0" presId="urn:microsoft.com/office/officeart/2005/8/layout/default#1"/>
    <dgm:cxn modelId="{1907B5E4-5C9F-4934-A693-F4290A057313}" srcId="{808189F5-FBBC-49AE-AC35-9A3634D84C86}" destId="{4950B239-6ABC-4F6E-AF1B-4AC899A48EA2}" srcOrd="6" destOrd="0" parTransId="{32B5B105-E602-4754-8654-49E9D38EBE3E}" sibTransId="{481046A6-1FFC-4E2C-80F6-31E94A3FF18B}"/>
    <dgm:cxn modelId="{2A989871-1361-4E50-A351-AAEB439864D9}" type="presOf" srcId="{9423E5C7-C77E-4435-83B6-7E9E36200DD0}" destId="{941DFF07-F2D5-4B92-888B-96259D3C9D58}" srcOrd="0" destOrd="0" presId="urn:microsoft.com/office/officeart/2005/8/layout/default#1"/>
    <dgm:cxn modelId="{D3628867-3DEC-44BA-B90D-9381F45EEEAC}" type="presOf" srcId="{15734717-5CE7-4386-8851-CEACAA56F768}" destId="{E1A3AF75-5F57-41AC-A4CE-E4B799C043C3}" srcOrd="0" destOrd="0" presId="urn:microsoft.com/office/officeart/2005/8/layout/default#1"/>
    <dgm:cxn modelId="{B7216297-5F56-4D43-A57B-39411B8947C6}" type="presOf" srcId="{EBAA5CB9-A958-4CD7-ADB1-16BB31B3C1D2}" destId="{CCEF2664-AD89-4FD2-B39F-088027AB4D52}" srcOrd="0" destOrd="0" presId="urn:microsoft.com/office/officeart/2005/8/layout/default#1"/>
    <dgm:cxn modelId="{5BFC4B72-56E9-499F-BA04-E58631EA21E4}" type="presParOf" srcId="{1303527C-BBDE-49FE-9878-A99FD12E5EA1}" destId="{B587C986-DEFF-4D1F-A0CC-26501B2363F1}" srcOrd="0" destOrd="0" presId="urn:microsoft.com/office/officeart/2005/8/layout/default#1"/>
    <dgm:cxn modelId="{22A82214-318B-4684-84F0-C3B9C2EE76AF}" type="presParOf" srcId="{1303527C-BBDE-49FE-9878-A99FD12E5EA1}" destId="{D84A417E-75E0-4837-8F3A-3B343F8653FA}" srcOrd="1" destOrd="0" presId="urn:microsoft.com/office/officeart/2005/8/layout/default#1"/>
    <dgm:cxn modelId="{29FA360A-E749-4BF1-AE47-B4A118463F7F}" type="presParOf" srcId="{1303527C-BBDE-49FE-9878-A99FD12E5EA1}" destId="{941DFF07-F2D5-4B92-888B-96259D3C9D58}" srcOrd="2" destOrd="0" presId="urn:microsoft.com/office/officeart/2005/8/layout/default#1"/>
    <dgm:cxn modelId="{3BA32DFC-695E-490A-B2BB-4E1CA849596D}" type="presParOf" srcId="{1303527C-BBDE-49FE-9878-A99FD12E5EA1}" destId="{3993B7E0-8488-4D97-9E09-C1A944806745}" srcOrd="3" destOrd="0" presId="urn:microsoft.com/office/officeart/2005/8/layout/default#1"/>
    <dgm:cxn modelId="{CD1C6113-B920-435C-AE21-8FC973BE408E}" type="presParOf" srcId="{1303527C-BBDE-49FE-9878-A99FD12E5EA1}" destId="{3D81049D-5602-4CDC-8821-CFBB567E1E73}" srcOrd="4" destOrd="0" presId="urn:microsoft.com/office/officeart/2005/8/layout/default#1"/>
    <dgm:cxn modelId="{ACA9E363-D54A-47AA-AB87-4A29884AF9C1}" type="presParOf" srcId="{1303527C-BBDE-49FE-9878-A99FD12E5EA1}" destId="{F5D4DD68-9504-45D1-AE33-34372F230C14}" srcOrd="5" destOrd="0" presId="urn:microsoft.com/office/officeart/2005/8/layout/default#1"/>
    <dgm:cxn modelId="{A458FC4D-4508-4D35-92A8-E6D3F4B91BD7}" type="presParOf" srcId="{1303527C-BBDE-49FE-9878-A99FD12E5EA1}" destId="{60B724C7-9EF5-483B-AA8D-8E5C17D44B95}" srcOrd="6" destOrd="0" presId="urn:microsoft.com/office/officeart/2005/8/layout/default#1"/>
    <dgm:cxn modelId="{48654AB8-B259-4253-8F94-ECDEF0ABF2FB}" type="presParOf" srcId="{1303527C-BBDE-49FE-9878-A99FD12E5EA1}" destId="{CCF4E0D5-2809-4D10-8C31-8C7DD98F231C}" srcOrd="7" destOrd="0" presId="urn:microsoft.com/office/officeart/2005/8/layout/default#1"/>
    <dgm:cxn modelId="{B9A2273F-69AF-48A3-B91F-BE3BAF247426}" type="presParOf" srcId="{1303527C-BBDE-49FE-9878-A99FD12E5EA1}" destId="{CCEF2664-AD89-4FD2-B39F-088027AB4D52}" srcOrd="8" destOrd="0" presId="urn:microsoft.com/office/officeart/2005/8/layout/default#1"/>
    <dgm:cxn modelId="{8BFFCAD5-56F4-44C3-81A7-CF474C8D5A65}" type="presParOf" srcId="{1303527C-BBDE-49FE-9878-A99FD12E5EA1}" destId="{77198704-F3C9-4317-81A3-C2AE28F88DAC}" srcOrd="9" destOrd="0" presId="urn:microsoft.com/office/officeart/2005/8/layout/default#1"/>
    <dgm:cxn modelId="{99DC4FAA-4704-4F43-9BC4-8BB893B0287C}" type="presParOf" srcId="{1303527C-BBDE-49FE-9878-A99FD12E5EA1}" destId="{E1A3AF75-5F57-41AC-A4CE-E4B799C043C3}" srcOrd="10" destOrd="0" presId="urn:microsoft.com/office/officeart/2005/8/layout/default#1"/>
    <dgm:cxn modelId="{E2E2A617-220B-4F3D-86CF-47CCF2D6D9E5}" type="presParOf" srcId="{1303527C-BBDE-49FE-9878-A99FD12E5EA1}" destId="{1756E0A8-8F4D-4E88-8633-E1A48DED5372}" srcOrd="11" destOrd="0" presId="urn:microsoft.com/office/officeart/2005/8/layout/default#1"/>
    <dgm:cxn modelId="{06C11B36-DFD6-402F-83AB-A34AEEF30A0E}" type="presParOf" srcId="{1303527C-BBDE-49FE-9878-A99FD12E5EA1}" destId="{02D620FB-3E59-48BB-9E9F-5C4E296151A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35606-1736-4E3C-81CB-70B4C0D56469}">
      <dsp:nvSpPr>
        <dsp:cNvPr id="0" name=""/>
        <dsp:cNvSpPr/>
      </dsp:nvSpPr>
      <dsp:spPr>
        <a:xfrm>
          <a:off x="144016" y="0"/>
          <a:ext cx="4005333" cy="5580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Благодаря техническому прогрессу решаются две главные для выживания человечества задачи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361" y="16345"/>
        <a:ext cx="3972643" cy="525372"/>
      </dsp:txXfrm>
    </dsp:sp>
    <dsp:sp modelId="{1F0A21F2-8F09-4956-8B21-4D6CA38A4BEE}">
      <dsp:nvSpPr>
        <dsp:cNvPr id="0" name=""/>
        <dsp:cNvSpPr/>
      </dsp:nvSpPr>
      <dsp:spPr>
        <a:xfrm>
          <a:off x="544550" y="558062"/>
          <a:ext cx="171263" cy="36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39"/>
              </a:lnTo>
              <a:lnTo>
                <a:pt x="171263" y="369039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63971-345F-49D6-A523-385E45CEBA3F}">
      <dsp:nvSpPr>
        <dsp:cNvPr id="0" name=""/>
        <dsp:cNvSpPr/>
      </dsp:nvSpPr>
      <dsp:spPr>
        <a:xfrm>
          <a:off x="715813" y="648070"/>
          <a:ext cx="2975416" cy="558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природно-ресурсного потенциала Планеты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2158" y="664415"/>
        <a:ext cx="2942726" cy="525372"/>
      </dsp:txXfrm>
    </dsp:sp>
    <dsp:sp modelId="{D1FE72CD-AA6F-4806-8787-80FE115246FC}">
      <dsp:nvSpPr>
        <dsp:cNvPr id="0" name=""/>
        <dsp:cNvSpPr/>
      </dsp:nvSpPr>
      <dsp:spPr>
        <a:xfrm>
          <a:off x="544550" y="558062"/>
          <a:ext cx="171263" cy="1089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123"/>
              </a:lnTo>
              <a:lnTo>
                <a:pt x="171263" y="1089123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0094D-F547-480E-AE1C-62792A4DE102}">
      <dsp:nvSpPr>
        <dsp:cNvPr id="0" name=""/>
        <dsp:cNvSpPr/>
      </dsp:nvSpPr>
      <dsp:spPr>
        <a:xfrm>
          <a:off x="715813" y="1368154"/>
          <a:ext cx="3023597" cy="558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использование новых сил Природы на благо Человечества</a:t>
          </a:r>
          <a:endParaRPr lang="ru-RU" sz="1200" kern="1200" dirty="0"/>
        </a:p>
      </dsp:txBody>
      <dsp:txXfrm>
        <a:off x="732158" y="1384499"/>
        <a:ext cx="2990907" cy="525372"/>
      </dsp:txXfrm>
    </dsp:sp>
    <dsp:sp modelId="{9FAA2AF3-7721-4AB3-A3BD-A46B41BDF628}">
      <dsp:nvSpPr>
        <dsp:cNvPr id="0" name=""/>
        <dsp:cNvSpPr/>
      </dsp:nvSpPr>
      <dsp:spPr>
        <a:xfrm>
          <a:off x="4733306" y="623"/>
          <a:ext cx="3693231" cy="5580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Важнейшую роль в жизнедеятельности человечества играют: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9651" y="16968"/>
        <a:ext cx="3660541" cy="525372"/>
      </dsp:txXfrm>
    </dsp:sp>
    <dsp:sp modelId="{BFBE180A-057B-45CD-9FC7-B8C496C7D685}">
      <dsp:nvSpPr>
        <dsp:cNvPr id="0" name=""/>
        <dsp:cNvSpPr/>
      </dsp:nvSpPr>
      <dsp:spPr>
        <a:xfrm>
          <a:off x="5102629" y="558685"/>
          <a:ext cx="369323" cy="41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46"/>
              </a:lnTo>
              <a:lnTo>
                <a:pt x="369323" y="418546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78F8B-68C9-43BB-B0F6-F3FCE42CFD56}">
      <dsp:nvSpPr>
        <dsp:cNvPr id="0" name=""/>
        <dsp:cNvSpPr/>
      </dsp:nvSpPr>
      <dsp:spPr>
        <a:xfrm>
          <a:off x="5471953" y="698200"/>
          <a:ext cx="2954585" cy="558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экологические ресурсы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8298" y="714545"/>
        <a:ext cx="2921895" cy="525372"/>
      </dsp:txXfrm>
    </dsp:sp>
    <dsp:sp modelId="{94728EF8-FB85-4EF7-9B37-4AD9ADF8C634}">
      <dsp:nvSpPr>
        <dsp:cNvPr id="0" name=""/>
        <dsp:cNvSpPr/>
      </dsp:nvSpPr>
      <dsp:spPr>
        <a:xfrm>
          <a:off x="5102629" y="558685"/>
          <a:ext cx="369323" cy="1116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124"/>
              </a:lnTo>
              <a:lnTo>
                <a:pt x="369323" y="1116124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CF3EC-38D7-4DA7-80A6-494FDD720BA6}">
      <dsp:nvSpPr>
        <dsp:cNvPr id="0" name=""/>
        <dsp:cNvSpPr/>
      </dsp:nvSpPr>
      <dsp:spPr>
        <a:xfrm>
          <a:off x="5471953" y="1395778"/>
          <a:ext cx="2954594" cy="558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ресурсы для производства продуктов питания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8298" y="1412123"/>
        <a:ext cx="2921904" cy="525372"/>
      </dsp:txXfrm>
    </dsp:sp>
    <dsp:sp modelId="{C76A355E-9106-4A20-8C55-90900BBE56F6}">
      <dsp:nvSpPr>
        <dsp:cNvPr id="0" name=""/>
        <dsp:cNvSpPr/>
      </dsp:nvSpPr>
      <dsp:spPr>
        <a:xfrm>
          <a:off x="5102629" y="558685"/>
          <a:ext cx="369323" cy="179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076"/>
              </a:lnTo>
              <a:lnTo>
                <a:pt x="369323" y="1795076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B7159-B322-4533-92BA-CB1904D13958}">
      <dsp:nvSpPr>
        <dsp:cNvPr id="0" name=""/>
        <dsp:cNvSpPr/>
      </dsp:nvSpPr>
      <dsp:spPr>
        <a:xfrm>
          <a:off x="5471953" y="2093355"/>
          <a:ext cx="3008097" cy="52081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latin typeface="Times New Roman" pitchFamily="18" charset="0"/>
              <a:cs typeface="Times New Roman" pitchFamily="18" charset="0"/>
            </a:rPr>
            <a:t>энергетические ресурсы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7207" y="2108609"/>
        <a:ext cx="2977589" cy="490303"/>
      </dsp:txXfrm>
    </dsp:sp>
    <dsp:sp modelId="{B1A5AB87-3A2B-42CD-9B88-5C263D163144}">
      <dsp:nvSpPr>
        <dsp:cNvPr id="0" name=""/>
        <dsp:cNvSpPr/>
      </dsp:nvSpPr>
      <dsp:spPr>
        <a:xfrm>
          <a:off x="5102629" y="558685"/>
          <a:ext cx="369323" cy="2474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028"/>
              </a:lnTo>
              <a:lnTo>
                <a:pt x="369323" y="247402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E3FBA-EAF0-4EA8-91C4-9BB2E284DC35}">
      <dsp:nvSpPr>
        <dsp:cNvPr id="0" name=""/>
        <dsp:cNvSpPr/>
      </dsp:nvSpPr>
      <dsp:spPr>
        <a:xfrm>
          <a:off x="5471953" y="2753682"/>
          <a:ext cx="3008097" cy="55806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ресурсы для производства конструкционных материалов и другие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8298" y="2770027"/>
        <a:ext cx="2975407" cy="52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A6494-D2A2-49CA-B2D0-87226B633774}">
      <dsp:nvSpPr>
        <dsp:cNvPr id="0" name=""/>
        <dsp:cNvSpPr/>
      </dsp:nvSpPr>
      <dsp:spPr>
        <a:xfrm>
          <a:off x="51" y="484753"/>
          <a:ext cx="3378891" cy="240745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Цитата </a:t>
          </a:r>
          <a:r>
            <a:rPr lang="ru-RU" sz="1500" b="1" i="1" u="sng" kern="1200" dirty="0" smtClean="0">
              <a:latin typeface="Times New Roman" pitchFamily="18" charset="0"/>
              <a:cs typeface="Times New Roman" pitchFamily="18" charset="0"/>
            </a:rPr>
            <a:t>Путина В.В</a:t>
          </a:r>
          <a:r>
            <a:rPr lang="ru-RU" sz="1500" b="1" u="sng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(из выступления на Деловом Саммите Азиатско-Тихоокеанского экономического сотрудничества, ноябрь 2000 г.)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563" y="555265"/>
        <a:ext cx="3237867" cy="2266435"/>
      </dsp:txXfrm>
    </dsp:sp>
    <dsp:sp modelId="{0CDE6693-59DA-4302-9D29-885CB1AC1FBF}">
      <dsp:nvSpPr>
        <dsp:cNvPr id="0" name=""/>
        <dsp:cNvSpPr/>
      </dsp:nvSpPr>
      <dsp:spPr>
        <a:xfrm>
          <a:off x="3716831" y="1269501"/>
          <a:ext cx="716324" cy="837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</a:endParaRPr>
        </a:p>
      </dsp:txBody>
      <dsp:txXfrm>
        <a:off x="3716831" y="1437094"/>
        <a:ext cx="501427" cy="502778"/>
      </dsp:txXfrm>
    </dsp:sp>
    <dsp:sp modelId="{C3C45853-8224-4AEB-9572-972FEDFDCD07}">
      <dsp:nvSpPr>
        <dsp:cNvPr id="0" name=""/>
        <dsp:cNvSpPr/>
      </dsp:nvSpPr>
      <dsp:spPr>
        <a:xfrm>
          <a:off x="4730499" y="484753"/>
          <a:ext cx="4198441" cy="240745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«Еще наш соотечественник Владимир Вернадский в начале двадцатого века создал учение об объединяющем человечество пространстве </a:t>
          </a:r>
          <a:r>
            <a:rPr lang="en-US" sz="1500" i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ноосфере. В нем сочетаются интересы стран и народов, природы, общества, научное знание и государственная политика. Именно на фундаменте этого учения фактически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строится сегодня 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концепция устойчивого развития».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1011" y="555265"/>
        <a:ext cx="4057417" cy="2266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C986-DEFF-4D1F-A0CC-26501B2363F1}">
      <dsp:nvSpPr>
        <dsp:cNvPr id="0" name=""/>
        <dsp:cNvSpPr/>
      </dsp:nvSpPr>
      <dsp:spPr>
        <a:xfrm>
          <a:off x="2014770" y="0"/>
          <a:ext cx="4440014" cy="8571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Пути решения глобальных экологических проблем</a:t>
          </a:r>
          <a:endParaRPr lang="ru-RU" sz="1800" kern="1200" dirty="0"/>
        </a:p>
      </dsp:txBody>
      <dsp:txXfrm>
        <a:off x="2014770" y="0"/>
        <a:ext cx="4440014" cy="857196"/>
      </dsp:txXfrm>
    </dsp:sp>
    <dsp:sp modelId="{941DFF07-F2D5-4B92-888B-96259D3C9D58}">
      <dsp:nvSpPr>
        <dsp:cNvPr id="0" name=""/>
        <dsp:cNvSpPr/>
      </dsp:nvSpPr>
      <dsp:spPr>
        <a:xfrm>
          <a:off x="4739998" y="2402225"/>
          <a:ext cx="3788560" cy="10267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Использование достижений научно-технического прогресса для охраны природы и обеспечения высокого уровня жизни</a:t>
          </a:r>
          <a:endParaRPr lang="ru-RU" sz="1400" kern="1200" dirty="0"/>
        </a:p>
      </dsp:txBody>
      <dsp:txXfrm>
        <a:off x="4739998" y="2402225"/>
        <a:ext cx="3788560" cy="1026796"/>
      </dsp:txXfrm>
    </dsp:sp>
    <dsp:sp modelId="{3D81049D-5602-4CDC-8821-CFBB567E1E73}">
      <dsp:nvSpPr>
        <dsp:cNvPr id="0" name=""/>
        <dsp:cNvSpPr/>
      </dsp:nvSpPr>
      <dsp:spPr>
        <a:xfrm>
          <a:off x="71429" y="1089417"/>
          <a:ext cx="3900854" cy="101896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Устранение причин потребительского отношения к природе</a:t>
          </a:r>
          <a:endParaRPr lang="ru-RU" sz="1800" kern="1200" dirty="0"/>
        </a:p>
      </dsp:txBody>
      <dsp:txXfrm>
        <a:off x="71429" y="1089417"/>
        <a:ext cx="3900854" cy="1018964"/>
      </dsp:txXfrm>
    </dsp:sp>
    <dsp:sp modelId="{60B724C7-9EF5-483B-AA8D-8E5C17D44B95}">
      <dsp:nvSpPr>
        <dsp:cNvPr id="0" name=""/>
        <dsp:cNvSpPr/>
      </dsp:nvSpPr>
      <dsp:spPr>
        <a:xfrm>
          <a:off x="28573" y="3727407"/>
          <a:ext cx="2284867" cy="75165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Экологическая культура</a:t>
          </a:r>
          <a:endParaRPr lang="ru-RU" sz="1600" kern="1200" dirty="0"/>
        </a:p>
      </dsp:txBody>
      <dsp:txXfrm>
        <a:off x="28573" y="3727407"/>
        <a:ext cx="2284867" cy="751656"/>
      </dsp:txXfrm>
    </dsp:sp>
    <dsp:sp modelId="{CCEF2664-AD89-4FD2-B39F-088027AB4D52}">
      <dsp:nvSpPr>
        <dsp:cNvPr id="0" name=""/>
        <dsp:cNvSpPr/>
      </dsp:nvSpPr>
      <dsp:spPr>
        <a:xfrm>
          <a:off x="2799081" y="3645479"/>
          <a:ext cx="2642261" cy="82011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Финансирование мероприятий по решению экологических проблем</a:t>
          </a:r>
          <a:endParaRPr lang="ru-RU" sz="1400" kern="1200" dirty="0"/>
        </a:p>
      </dsp:txBody>
      <dsp:txXfrm>
        <a:off x="2799081" y="3645479"/>
        <a:ext cx="2642261" cy="820111"/>
      </dsp:txXfrm>
    </dsp:sp>
    <dsp:sp modelId="{E1A3AF75-5F57-41AC-A4CE-E4B799C043C3}">
      <dsp:nvSpPr>
        <dsp:cNvPr id="0" name=""/>
        <dsp:cNvSpPr/>
      </dsp:nvSpPr>
      <dsp:spPr>
        <a:xfrm>
          <a:off x="5668168" y="3643750"/>
          <a:ext cx="2718107" cy="7559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Энергетическое обеспечение высокого уровня жизни и охраны окружающей среды</a:t>
          </a:r>
          <a:endParaRPr lang="ru-RU" sz="1400" kern="1200" dirty="0"/>
        </a:p>
      </dsp:txBody>
      <dsp:txXfrm>
        <a:off x="5668168" y="3643750"/>
        <a:ext cx="2718107" cy="755908"/>
      </dsp:txXfrm>
    </dsp:sp>
    <dsp:sp modelId="{02D620FB-3E59-48BB-9E9F-5C4E296151A9}">
      <dsp:nvSpPr>
        <dsp:cNvPr id="0" name=""/>
        <dsp:cNvSpPr/>
      </dsp:nvSpPr>
      <dsp:spPr>
        <a:xfrm>
          <a:off x="1757498" y="4742180"/>
          <a:ext cx="5400614" cy="9925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u="sng" kern="1200" dirty="0" smtClean="0"/>
            <a:t>РЕЗУЛЬТАТЫ</a:t>
          </a:r>
          <a:endParaRPr lang="ru-RU" sz="1600" u="sng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Высокий уровень жизни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Сохранение планеты,  климата и биосферы</a:t>
          </a:r>
          <a:endParaRPr lang="ru-RU" sz="1600" kern="1200" dirty="0"/>
        </a:p>
      </dsp:txBody>
      <dsp:txXfrm>
        <a:off x="1757498" y="4742180"/>
        <a:ext cx="5400614" cy="99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15721-9F1E-4B71-8B4C-D3664A68CE5A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325E3-026D-4088-B8AC-7B8370FBC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0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9FFE-C9A6-4931-92DF-1A3A7ECB1B0B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73C1B-43B8-4A41-99CA-4B1F344E5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66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F3F4-8F9E-48B5-ABCC-1D65F965EF35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A91-AC25-4D1F-882A-21B4F0420195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31EE-9775-47FC-8277-68252F12049C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7C18-73F3-44CE-A962-2886F92259FF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8015-2564-46CD-8914-D383774ABFAB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EC83-DD98-4965-8E2C-5C97DD57D4BC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69D-AE13-494E-8F2E-8F5B188F818B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801F-D1AC-47E6-ACAD-2C4239281941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7625-757D-4541-AF47-D24B4A551ED4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8566-E136-4F58-B135-4132E926B65D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1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76D5-36D4-4B1A-A440-6A96A57EFDD1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C4AC5-0C46-4409-907D-250D96798175}" type="datetime1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AFA90-CA18-46AF-B8AB-3207E4322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229200"/>
            <a:ext cx="4283968" cy="1440160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 генерального директора Госкорпорации «Росатом»,  координатор по вопросам реализации Экологической политики Госкорпорации «Росатом»,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почетный член ПАСЕ, член-корр. РАН, д.т.н., профессор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ГРАЧЕВ В.А.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2" y="2428868"/>
            <a:ext cx="6716909" cy="2295707"/>
          </a:xfrm>
          <a:noFill/>
          <a:ln>
            <a:noFill/>
          </a:ln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+mn-ea"/>
                <a:cs typeface="+mn-cs"/>
              </a:rPr>
              <a:t>Роль научно-технического прогресса в решении экологических проблем</a:t>
            </a:r>
            <a:br>
              <a:rPr lang="ru-RU" sz="3200" dirty="0" smtClean="0">
                <a:ln w="11430"/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endParaRPr lang="ru-RU" sz="3200" dirty="0">
              <a:ln w="11430"/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Картинка 3 из 271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92332"/>
            <a:ext cx="1255815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61789"/>
            <a:ext cx="73100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Международный промышленный форум «АТОМЭКСПО – 2013»</a:t>
            </a:r>
          </a:p>
          <a:p>
            <a:pPr algn="ctr"/>
            <a:endParaRPr lang="ru-RU" sz="8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15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Круглый стол «Охрана окружающей среды:</a:t>
            </a:r>
          </a:p>
          <a:p>
            <a:pPr algn="ctr"/>
            <a:r>
              <a:rPr lang="ru-RU" sz="15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научно-технические возможности и перспективы»</a:t>
            </a:r>
          </a:p>
          <a:p>
            <a:pPr algn="ctr"/>
            <a:endParaRPr lang="ru-RU" sz="8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1500" i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Санкт-Петербург, 27 </a:t>
            </a:r>
            <a:r>
              <a:rPr lang="ru-RU" sz="1500" i="1" dirty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июня 2013 г</a:t>
            </a:r>
            <a:r>
              <a:rPr lang="ru-RU" sz="1500" i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.</a:t>
            </a:r>
            <a:endParaRPr lang="ru-RU" sz="1500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9872" y="6396756"/>
            <a:ext cx="2339280" cy="365125"/>
          </a:xfrm>
        </p:spPr>
        <p:txBody>
          <a:bodyPr/>
          <a:lstStyle/>
          <a:p>
            <a:fld id="{34ECF7B5-41BE-4693-8CFD-2B67E5174C79}" type="slidenum">
              <a:rPr lang="ru-RU" sz="1400" b="1" smtClean="0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РЕШЕНИЕ ЭКОЛОГИЧЕСКИХ ПРОБЛЕМ</a:t>
            </a:r>
            <a:endParaRPr lang="ru-RU" sz="24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9" y="3571877"/>
            <a:ext cx="7699145" cy="12972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дни особую актуальность приобретает учение Вернадского о переходе биосферы в ноосферу, что может послужить основой фундаментальных исследований экологических проблем и практического поиска их разрешения. Именно в познании закономерностей развития биосферы и лежит ключ к разумному природопользованию. На этом пути развития потребуется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смена мировоззрения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идеологических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принципов.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4853" y="5083844"/>
            <a:ext cx="8274868" cy="15768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В.И.Вернадский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впервые стал использовать термин «ноосфера» в письмах и рукописях, начиная с 1936 года, причем дал ему совершенно ясное материалистическое толкование.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В.И.Вернадскому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ноосфера - неизбежная естественная стадия развития биосферы Земли, по достижении которой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окружающая человека природа будет рационально преобразована научной мыслью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коллективным трудом человечества для максимального удовлетворения его растущих и материальных и духовных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потребностей.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Научная мысль и дает в руки человечества такие энергетические и материальные возможности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позволяют ему не только брать из биосферы ее богатства, но целесообразно преобразовывать саму биосферу Земли с целью сохранения и умножения всех возобновляемых ресурсов.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1944216" y="1888921"/>
            <a:ext cx="6876256" cy="1586891"/>
            <a:chOff x="2350863" y="1081236"/>
            <a:chExt cx="5089693" cy="18409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50863" y="1081236"/>
              <a:ext cx="5089693" cy="1840924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404782" y="1135155"/>
              <a:ext cx="4981855" cy="17330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«Мы подходим к великому перевороту в жизни человечества, с которым не может сравниться все им ранее пережитое. Недалеко время, когда человек получит в свои руки </a:t>
              </a:r>
              <a:r>
                <a:rPr lang="ru-RU" sz="1600" b="0" i="0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атомную энергию, такой источник силы, который даст ему возможность строить свою жизнь, как он захочет».</a:t>
              </a:r>
              <a:endParaRPr lang="ru-RU" sz="16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467546" y="1067959"/>
            <a:ext cx="2262371" cy="1104556"/>
            <a:chOff x="1198735" y="0"/>
            <a:chExt cx="2262371" cy="158326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98735" y="0"/>
              <a:ext cx="2262371" cy="1583262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245107" y="46372"/>
              <a:ext cx="2169627" cy="1490518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В.И. Вернадский</a:t>
              </a:r>
              <a:endParaRPr lang="ru-RU" sz="18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85723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/>
        </p:nvSpPr>
        <p:spPr>
          <a:xfrm>
            <a:off x="8501090" y="6357959"/>
            <a:ext cx="448912" cy="37236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CF7B5-41BE-4693-8CFD-2B67E5174C79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000" y="0"/>
            <a:ext cx="9001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ДОСТИЖЕНИЕ НАУЧНО-ТЕХНИЧЕСКОГО ПРОГРЕССА –</a:t>
            </a:r>
          </a:p>
          <a:p>
            <a:r>
              <a:rPr lang="ru-RU" sz="18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ОСНОВА РЕШЕНИЯ ЭКОЛОГИЧЕСКИХ ПРОБЛЕМ И</a:t>
            </a:r>
            <a:endParaRPr lang="en-US" sz="18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ru-RU" sz="18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УСТОЙЧИВОГО РАЗВИТИЯ</a:t>
            </a:r>
            <a:endParaRPr lang="ru-RU" sz="18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8012" y="1052737"/>
            <a:ext cx="3355294" cy="423365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научно-технического прогресса (НТП) дадут возможность решить любую, даже самую глобальную, экологическую проблему: будь то хоть глобальные изменения климата, хоть радиоактивные отходы (их вообще очень мало), хоть отходы в целом (их много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обеспечить устойчивое развитие.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1571612"/>
            <a:ext cx="3503730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Насколько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 и можем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использовать достижения НТП.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1214423"/>
            <a:ext cx="1800200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95936" y="2708920"/>
            <a:ext cx="3888432" cy="108012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современного состояния НТП показывает, что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мы не готовы и не можем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 как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роль НТП принижена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наука и образование деградируют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292086" y="4149080"/>
            <a:ext cx="3647746" cy="10081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Классики капитализма предлагают в качестве факторов развития только ТРУД и КАПИТАЛ. Причем, последний у них в особом почете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879493" y="3851925"/>
            <a:ext cx="360040" cy="21602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611560" y="5661248"/>
            <a:ext cx="7992888" cy="86409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 – восстановление роли НТП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29652" y="6342782"/>
            <a:ext cx="448912" cy="372367"/>
          </a:xfrm>
        </p:spPr>
        <p:txBody>
          <a:bodyPr/>
          <a:lstStyle/>
          <a:p>
            <a:pPr algn="r"/>
            <a:fld id="{34ECF7B5-41BE-4693-8CFD-2B67E5174C79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11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28671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ХРОНОЛОГИЯ ЭКОЛОГИЧЕСКИ И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ОБЩЕСТВЕННО ЗНАЧИМЫХ СОБЫТИЙ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88282"/>
              </p:ext>
            </p:extLst>
          </p:nvPr>
        </p:nvGraphicFramePr>
        <p:xfrm>
          <a:off x="357160" y="1088248"/>
          <a:ext cx="8175853" cy="5626831"/>
        </p:xfrm>
        <a:graphic>
          <a:graphicData uri="http://schemas.openxmlformats.org/drawingml/2006/table">
            <a:tbl>
              <a:tblPr/>
              <a:tblGrid>
                <a:gridCol w="623582"/>
                <a:gridCol w="3252901"/>
                <a:gridCol w="2889741"/>
                <a:gridCol w="1409629"/>
              </a:tblGrid>
              <a:tr h="221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Экологические события (бедствия)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События общественно значимые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События НТП (открытия)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979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1972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Конференция ООН по окружающей человека среде, состоявшаяся в Стокгольме, Швеция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Запуск ИСЗ «Ландсат»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Конвенция ЮНЕСКО об охране всемирного культурного и природного наследия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Создание Программы Организации Объединенных Наций по окружающей среде (ЮНЕП)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Засуха в Сахеле вызвала смерть миллионов людей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Конвенция о международной торговле видами дикой фауны и флоры, находящимися под угрозой исчезновения (СИТЕС)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8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Первый нефтяной кризис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Создание морского парка Большой Барьерный риф в Австралии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Поступил в продажу первый персональный компьютер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9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Выброс диоксина в результате технологической аварии на заводе по производству пестицидов в Севесо, Италия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Землетрясение в горах Восточного Тянь-Шаня, Китай, повлекло огромные человеческие жертвы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Более миллиона людей остались бездомными в результате землетрясения в Гватемале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Токсические химические вещества просочились в подвалы жилых домов из Лав-канала в США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Конференция ООН по опустыниванию, Найроби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Начало движения «Зеленый пояс» в Кении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Наводнения в штате Бенгал, Индия, унесли жизнь 1300 человек и уничтожили 1,3 млн. жилых построек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9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Крупная авария на атомной электростанции Три-Майл-Айленд, США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Первая Всемирная конференция по проблемам климата в Женеве (Швейцария)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Образование нефтяного пятна длиной 640 км в Мексиканском заливе после прорыва в основании буровой вышки Экстос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Конвенция о сохранении мигрирующих видов диких животных (КМВ)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Утверждена Программа исследований глобального изменения климата (ПИГИК)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1984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Голод в Эфиопии, вызванный исключительно сильной и продолжительной засухой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Всемирная конференция промышленных кругов по проблемам управления окружающей средой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Взрыв химического завода в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Бхопале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Индия, приведший к гибели тысяч людей и увечьям еще большего числа пострадавших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Тайфун на Филиппинах унес1300 жизней и оставил без крова 1,12 млн. жителей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1985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Венская конвенция об охране озонового слоя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Впервые измерены размеры озоновой дыры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3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Международная конференция по оценке роли двуокиси углерода и других «парниковых газов» в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Филлахе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Австрия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92696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63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ХРОНОЛОГИЯ ЭКОЛОГИЧЕСКИ И </a:t>
            </a:r>
            <a:endParaRPr lang="en-US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ОБЩЕСТВЕННО </a:t>
            </a:r>
            <a:r>
              <a:rPr lang="ru-RU" b="1" dirty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ЗНАЧИМЫХ СОБЫТИЙ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31518"/>
              </p:ext>
            </p:extLst>
          </p:nvPr>
        </p:nvGraphicFramePr>
        <p:xfrm>
          <a:off x="611561" y="821962"/>
          <a:ext cx="8136904" cy="5917814"/>
        </p:xfrm>
        <a:graphic>
          <a:graphicData uri="http://schemas.openxmlformats.org/drawingml/2006/table">
            <a:tbl>
              <a:tblPr/>
              <a:tblGrid>
                <a:gridCol w="551655"/>
                <a:gridCol w="3072344"/>
                <a:gridCol w="3540913"/>
                <a:gridCol w="971992"/>
              </a:tblGrid>
              <a:tr h="3680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1986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Самая серьезная в мире авария на ядерном объекте произошла в Чернобыле, Советский Союз, в результате радиоактивное загрязнение распространилось в значительной части Европы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Международная китобойная комиссия запрещает вылов китов к коммерческих целях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79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Пожар в Базеле, Швейцария, и выброс токсичных химических соединений в Рейн, в результате которого погибло большое количество рыбы, а очаг поражения распространился далеко на север, вплоть до Нидерландов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Совет управляющих ЮНЕП созывает рабочую группу для разработки Конвенции о биологическом разнообразии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Ураган «Гилберт» в Карибском бассейне, Мексике и США уносит жизни 350 людей, оставляет без крова 750 тыс.  человек и причиняет экономический ущерб на сумму 10 млрд. рублей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Резолюция ООН определяет изменение климата как «глобальную проблему для всего человечества»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53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1989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В результате аварии танкера «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Экссон-Валдеэ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» 50 млн. л сырой нефти выливается в залив Принца Вильяма, Аляска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Базельская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конвенция о контроле за трансграничной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первозкой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опасных отходов и их удалением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Падение Берлинской стены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Образование Межправительственной группы по изменению климата (МГИК)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Вторая Всемирная конференция по проблемам мирового климата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Данные, приведенные в первом отчете МГИК, свидетельствуют об угрозе глобального потепления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Понятие «экологическая эффективность» становится ориентиром для промышленности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Создание Глобальной системы наблюдений за климатом (ГСНК)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1991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Во время войны в Заливе происходит разлив и сгорание миллионов тонн сырой нефти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Образование Фонда глобальной окружающей среды (ФГОС) для оказания финансовой помощи для реализации конвенций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53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1992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Конференция ООН по окружающей среде и развитию (Всемирный саммит) в Рио-де-Жанейро, Бразилия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Конвенция о биологическом разнообразии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Рамочная конвенция ООН об изменении климата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Всемирная Конференция по правам человека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Появление Интернета, в котором насчитывалось всего 500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веб-страниц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1994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Разлив тысяч тонн сырой нефти на Кольском полуострове, Россия, в результате разрыва трубопровода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Первое собрание клуба «Фактор-10»,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Карникуль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, Франция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Конвенция о борьбе с опустынивание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Международная конференция по проблемам народонаселения и развития, Каир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Глобальная конференция по устойчивому развитию малых островных государств,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Бриджтаун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, Барбадос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Всемирный форум по проблемам обеспечения населения продовольствием, Рим, Италия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Договор о полном запрещении ядерных испытаний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Принятие стандарта </a:t>
                      </a: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14000 для целей экологического менеджмента в промышленности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На саммите «Рио+5» оценивается успешность осуществления Повестки дня на </a:t>
                      </a: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век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1998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Интенсивные лесные пожары на обширных территориях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Амазонии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и Индонезии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Роттердамская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конвенция ООН о процедуре предварительного информирования и согласования при международной торговле некоторыми опасными химическими веществами и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нестицидами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2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Самый теплый год тысячелетия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2001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Террористы используют гражданские самолеты для разрушения Всемирного торгового центра в Нью-Йорке и повреждения здания Пентагона в Вашингтоне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Стокгольмская конвенция по стойким органическим загрязнителям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Всемирный саммит по устойчивому развитию, Йоханесбург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504" marR="26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14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РОЛЬ НТП В РЕШЕНИИ ЭКОЛОГИЧЕСКИХ ПРОБЛЕМ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215206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7643834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8072462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8501090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642910" y="1214423"/>
            <a:ext cx="8064326" cy="86409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425700" algn="l"/>
                <a:tab pos="3681413" algn="l"/>
              </a:tabLs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ЮНЕП: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425700" algn="l"/>
                <a:tab pos="3681413" algn="l"/>
              </a:tabLs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ГЕО-3, ГЕО-4, ГЕО-5 -</a:t>
            </a:r>
          </a:p>
          <a:p>
            <a:pPr algn="ctr">
              <a:tabLst>
                <a:tab pos="2425700" algn="l"/>
                <a:tab pos="3681413" algn="l"/>
              </a:tabLs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Глобальные экологические перспективы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18" y="2428868"/>
            <a:ext cx="5786478" cy="228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технологии играют большую роль и как катализаторы изменений и как ответ на многие эти изменения.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71472" y="5072074"/>
            <a:ext cx="8143932" cy="1214447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425700" algn="l"/>
                <a:tab pos="3681413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«Никто не может утверждать, что устойчивость в развитии достигнута, чувствуется что мир движется в правильном направлении и здесь нет пути назад»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15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7643834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7215206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8072462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8501090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572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РОЛЬ НТП В РЕШЕНИИ ЭКОЛОГИЧЕСКИХ ПРОБЛЕМ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85720" y="1214423"/>
            <a:ext cx="3500462" cy="85725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Пессимистический взгляд</a:t>
            </a:r>
            <a:endParaRPr lang="ru-RU" b="1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143504" y="1214423"/>
            <a:ext cx="3357586" cy="85725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Оптимистический взгляд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786323"/>
            <a:ext cx="3571900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Развитие транспорта в Лондоне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(6 м. слой навоза – погубит всех).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715017"/>
            <a:ext cx="3643338" cy="9286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Британский Парламент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«Идеи Эдисона по поводу лампы накаливания … недостойны внимания настоящих ученых».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4786323"/>
            <a:ext cx="378621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погубил. Изобрели автомобиль.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5715017"/>
            <a:ext cx="3786214" cy="9286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Изобретения Эдисона внесли очередной вклад в научно-техническую революцию.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4" descr="D:\Brandbook - the Vernadsky Foundation\Vernadsky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45"/>
            <a:ext cx="1365774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072198" y="2285992"/>
            <a:ext cx="2857520" cy="228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 1932 году В. Вернадский писал: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«Явления радиоактивности вскрывают проявления новой атомной энергии, значение которой первостепенно в научной концепции окружающей нас реальности …».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2357429"/>
            <a:ext cx="2500330" cy="22145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Georgia" pitchFamily="18" charset="0"/>
              </a:rPr>
              <a:t> В 1932 году А. Эйнштейн самолично утверждал: «</a:t>
            </a:r>
            <a:r>
              <a:rPr lang="ru-RU" sz="1500" b="1" dirty="0" smtClean="0">
                <a:solidFill>
                  <a:schemeClr val="tx1"/>
                </a:solidFill>
                <a:latin typeface="Georgia" pitchFamily="18" charset="0"/>
              </a:rPr>
              <a:t>Нет ни малейшего указания на то, что однажды мы сможем получить ядерную энергию».</a:t>
            </a:r>
          </a:p>
          <a:p>
            <a:pPr indent="449263" algn="ctr">
              <a:defRPr/>
            </a:pPr>
            <a:endParaRPr lang="ru-RU" sz="1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5" name="Picture 2" descr="L:\2013\Картинки\Энштейн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7"/>
            <a:ext cx="1214414" cy="16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923928" y="5085184"/>
            <a:ext cx="864096" cy="3600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939817" y="5999343"/>
            <a:ext cx="864096" cy="3600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78579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ПЕРСПЕКТИВЫ ИСПОЛЬЗОВАНИЯ АТОМНОЙ ЭНЕРГИИ КАК РЕАЛЬНОГО РЕСУРСА УНИЧТОЖЕНИЯ «ОТХОДОВ» И СНИЖЕНИЕ СРОКА ИХ ВРЕДНОСТИ</a:t>
            </a:r>
            <a:endParaRPr lang="ru-RU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2643183"/>
            <a:ext cx="2500330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Атомная энергия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54" y="1214423"/>
            <a:ext cx="2428892" cy="2000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Уничтожение отходов всех видов,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высокотемпературное сжигание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1285860"/>
            <a:ext cx="2357454" cy="2000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Печи шахтного типа безотходного уничтожения всех отходов, кроме РАО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000505"/>
            <a:ext cx="2286016" cy="20717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Сокращение сроков вредности РАО и ОЯТ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7950" y="4000505"/>
            <a:ext cx="2500330" cy="2143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Реакторы на быстрых нейтронах как основа безотходной атомной энергетики</a:t>
            </a:r>
          </a:p>
        </p:txBody>
      </p:sp>
      <p:sp>
        <p:nvSpPr>
          <p:cNvPr id="15" name="Стрелка вправо 14"/>
          <p:cNvSpPr/>
          <p:nvPr/>
        </p:nvSpPr>
        <p:spPr>
          <a:xfrm rot="20194088">
            <a:off x="2347970" y="2317721"/>
            <a:ext cx="984770" cy="3290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57187">
            <a:off x="2415734" y="4571797"/>
            <a:ext cx="1143008" cy="28575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57884" y="2000240"/>
            <a:ext cx="428628" cy="2143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857884" y="4929197"/>
            <a:ext cx="428628" cy="2143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58214" y="6286521"/>
            <a:ext cx="614354" cy="357191"/>
          </a:xfrm>
        </p:spPr>
        <p:txBody>
          <a:bodyPr/>
          <a:lstStyle/>
          <a:p>
            <a:pPr algn="r">
              <a:defRPr/>
            </a:pPr>
            <a:fld id="{5E468DED-29B6-4C17-8674-769B1C1FEE66}" type="slidenum">
              <a:rPr lang="ru-RU" b="1">
                <a:solidFill>
                  <a:schemeClr val="tx2">
                    <a:lumMod val="50000"/>
                  </a:schemeClr>
                </a:solidFill>
              </a:rPr>
              <a:pPr algn="r">
                <a:defRPr/>
              </a:pPr>
              <a:t>16</a:t>
            </a:fld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85723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 bwMode="auto">
          <a:xfrm>
            <a:off x="8072462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7643834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7215206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8501090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0"/>
            <a:ext cx="8443914" cy="939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ГЛОБАЛЬНЫЕ ПЕРСПЕКТИВЫ РАЗВИТИЯ ЭНЕРГЕТИКИ</a:t>
            </a:r>
            <a:endParaRPr lang="ru-RU" sz="20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8436" name="Рисунок 124" descr="C:\Documents and Settings\Kirill\Мои документы\Мои рисунки\Новая папка (2)\10011.jpg"/>
          <p:cNvPicPr>
            <a:picLocks noChangeAspect="1" noChangeArrowheads="1"/>
          </p:cNvPicPr>
          <p:nvPr/>
        </p:nvPicPr>
        <p:blipFill>
          <a:blip r:embed="rId2" cstate="print"/>
          <a:srcRect l="6218" t="16632" r="8038" b="10660"/>
          <a:stretch>
            <a:fillRect/>
          </a:stretch>
        </p:blipFill>
        <p:spPr bwMode="auto">
          <a:xfrm>
            <a:off x="428625" y="1143000"/>
            <a:ext cx="8286750" cy="52911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90" y="6492876"/>
            <a:ext cx="642910" cy="365125"/>
          </a:xfrm>
        </p:spPr>
        <p:txBody>
          <a:bodyPr/>
          <a:lstStyle/>
          <a:p>
            <a:pPr algn="r">
              <a:defRPr/>
            </a:pPr>
            <a:fld id="{FFC487A3-D284-4DCA-AB25-BDB160EA70B7}" type="slidenum">
              <a:rPr lang="ru-RU" b="1">
                <a:solidFill>
                  <a:schemeClr val="tx2">
                    <a:lumMod val="50000"/>
                  </a:schemeClr>
                </a:solidFill>
              </a:rPr>
              <a:pPr algn="r">
                <a:defRPr/>
              </a:pPr>
              <a:t>17</a:t>
            </a:fld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 bwMode="auto">
          <a:xfrm>
            <a:off x="8501090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7643834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8072462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215206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0"/>
            <a:ext cx="8715436" cy="939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ОБОРОТ ЯДЕРНОГО ТОПЛИВА И ОБРАЗОВАНИЕ ОТХОДОВ</a:t>
            </a:r>
            <a:endParaRPr lang="ru-RU" sz="20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484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1571625"/>
            <a:ext cx="3214687" cy="200025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0485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1571625"/>
            <a:ext cx="3300413" cy="200025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665762" y="1000452"/>
            <a:ext cx="7361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Оборот ядерного топлива и отходов при использовании реакторов на тепловых нейтронах: </a:t>
            </a:r>
            <a:endParaRPr lang="ru-RU" sz="9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на мощность 23,2 ГВт (2008 г.); б) на мощность 100 ГВт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3643314" y="221456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2" name="Прямоугольник 9"/>
          <p:cNvSpPr>
            <a:spLocks noChangeArrowheads="1"/>
          </p:cNvSpPr>
          <p:nvPr/>
        </p:nvSpPr>
        <p:spPr bwMode="auto">
          <a:xfrm>
            <a:off x="8286751" y="228600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9" name="Рисунок 14"/>
          <p:cNvPicPr>
            <a:picLocks noChangeAspect="1" noChangeArrowheads="1"/>
          </p:cNvPicPr>
          <p:nvPr/>
        </p:nvPicPr>
        <p:blipFill>
          <a:blip r:embed="rId4" cstate="print"/>
          <a:srcRect t="10068"/>
          <a:stretch>
            <a:fillRect/>
          </a:stretch>
        </p:blipFill>
        <p:spPr bwMode="auto">
          <a:xfrm>
            <a:off x="357188" y="4143375"/>
            <a:ext cx="5251450" cy="255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1514" name="Прямоугольник 11"/>
          <p:cNvSpPr>
            <a:spLocks noChangeArrowheads="1"/>
          </p:cNvSpPr>
          <p:nvPr/>
        </p:nvSpPr>
        <p:spPr bwMode="auto">
          <a:xfrm>
            <a:off x="714377" y="3786190"/>
            <a:ext cx="4500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Оборот ядерного топлива в замкнутом цикле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214819"/>
            <a:ext cx="2714644" cy="2428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100т. взяли из недр,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100т. положили в недра,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практически безотходная технология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572528" y="6500813"/>
            <a:ext cx="571472" cy="357188"/>
          </a:xfrm>
        </p:spPr>
        <p:txBody>
          <a:bodyPr/>
          <a:lstStyle/>
          <a:p>
            <a:pPr>
              <a:defRPr/>
            </a:pPr>
            <a:fld id="{3FE1B615-3D66-4BA5-9E48-0C913FBA8D2B}" type="slidenum">
              <a:rPr lang="ru-RU" b="1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786563" y="6215063"/>
            <a:ext cx="2133600" cy="476251"/>
          </a:xfrm>
        </p:spPr>
        <p:txBody>
          <a:bodyPr/>
          <a:lstStyle/>
          <a:p>
            <a:pPr>
              <a:defRPr/>
            </a:pPr>
            <a:fld id="{DAC7B0D0-D235-4818-B66A-2B02604255A2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ПУТИ РЕШЕНИЯ ГЛОБАЛЬНЫХ ЭКОЛОГИЧЕСКИХ ПРОБЛЕМ</a:t>
            </a:r>
            <a:endParaRPr lang="ru-RU" sz="19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928669"/>
          <a:ext cx="8572560" cy="573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29190" y="2071678"/>
            <a:ext cx="3143272" cy="928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anchor="ctr"/>
          <a:lstStyle/>
          <a:p>
            <a:pPr algn="ctr" defTabSz="1277784">
              <a:defRPr/>
            </a:pPr>
            <a:r>
              <a:rPr lang="ru-RU" sz="1600" dirty="0"/>
              <a:t>Снижение загрязнения окружающей среды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3286125"/>
            <a:ext cx="2571768" cy="10001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Инновационный подход к решению экологических проблем 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750331" y="1893083"/>
            <a:ext cx="21431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501489" y="1928802"/>
            <a:ext cx="284959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42845" y="3857629"/>
            <a:ext cx="157163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50067" y="3750471"/>
            <a:ext cx="13573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28728" y="4429132"/>
            <a:ext cx="2571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929059" y="4500570"/>
            <a:ext cx="1428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572264" y="3143249"/>
            <a:ext cx="285752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572133" y="3071811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143240" y="3143248"/>
            <a:ext cx="25003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071802" y="3214686"/>
            <a:ext cx="1428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250661" y="4464851"/>
            <a:ext cx="21431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037405" y="4464057"/>
            <a:ext cx="21431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57290" y="5572140"/>
            <a:ext cx="58579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500563" y="4357695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72000" y="4429132"/>
            <a:ext cx="2571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1285853" y="5500702"/>
            <a:ext cx="1428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7108049" y="5464983"/>
            <a:ext cx="21431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4394199" y="5536422"/>
            <a:ext cx="213520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143768" y="6286520"/>
            <a:ext cx="1828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D6D491E-0830-4135-B910-A3BB387A6E7B}" type="slidenum">
              <a:rPr lang="ru-RU" sz="1400" b="1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4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0" y="823368"/>
            <a:ext cx="9144000" cy="304551"/>
            <a:chOff x="0" y="823471"/>
            <a:chExt cx="9144000" cy="30442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981113"/>
              <a:ext cx="9144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8316416" y="823471"/>
              <a:ext cx="398462" cy="293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7785100" y="834330"/>
              <a:ext cx="398462" cy="29356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158" y="1617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ОХРАНА ОКРУЖАЮЩЕЙ СРЕДЫ И </a:t>
            </a:r>
            <a:endParaRPr lang="en-US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НАУЧНО-ТЕХНИЧЕСКИЙ ПРОГРЕСС </a:t>
            </a:r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6929454" y="1357298"/>
          <a:ext cx="1857388" cy="26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Acrobat Document" r:id="rId3" imgW="1085707" imgH="1533192" progId="AcroExch.Document.7">
                  <p:embed/>
                </p:oleObj>
              </mc:Choice>
              <mc:Fallback>
                <p:oleObj name="Acrobat Document" r:id="rId3" imgW="1085707" imgH="1533192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1357298"/>
                        <a:ext cx="1857388" cy="262117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6578" y="400050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Эрнст Геккель.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1869 году ввел термин «экология».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781" t="25897" r="25922" b="10513"/>
          <a:stretch>
            <a:fillRect/>
          </a:stretch>
        </p:blipFill>
        <p:spPr bwMode="auto">
          <a:xfrm>
            <a:off x="357158" y="1326157"/>
            <a:ext cx="6143668" cy="4902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148064" y="248419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Природная окружающая среды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565" y="221794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одственная среда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0722" y="576680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Антропогенная окружающая среда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38\Desktop\НТП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5545" r="3162" b="6147"/>
          <a:stretch/>
        </p:blipFill>
        <p:spPr bwMode="auto">
          <a:xfrm>
            <a:off x="6637416" y="4754880"/>
            <a:ext cx="2292303" cy="1473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001156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ИННОВАЦИОННЫЙ ПОДХОД К КАЧЕСТВУ И </a:t>
            </a:r>
            <a:endParaRPr lang="en-US" sz="19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БЕЗОПАСНОСТИ ПИТЬЕВОЙ ВОДЫ</a:t>
            </a:r>
            <a:endParaRPr lang="ru-RU" sz="19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071545"/>
            <a:ext cx="4714908" cy="785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Современный научный подход и оценка качества питьевой воды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000240"/>
            <a:ext cx="4714908" cy="1928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Внедрение принципа </a:t>
            </a:r>
            <a:r>
              <a:rPr lang="ru-RU" b="1" dirty="0" smtClean="0"/>
              <a:t>безопасности, безвредности и благоприятности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857496"/>
            <a:ext cx="3357586" cy="785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Индекс БББ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214818"/>
            <a:ext cx="4714908" cy="6429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Переход к полезной воде 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4929199"/>
            <a:ext cx="3357586" cy="7143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5715017"/>
            <a:ext cx="4714908" cy="928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Продление средней продолжительности жизни на 5-7 лет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63" t="24166" r="31249" b="9166"/>
          <a:stretch>
            <a:fillRect/>
          </a:stretch>
        </p:blipFill>
        <p:spPr bwMode="auto">
          <a:xfrm>
            <a:off x="285722" y="1285861"/>
            <a:ext cx="3512071" cy="49292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омер слайда 5"/>
          <p:cNvSpPr txBox="1">
            <a:spLocks/>
          </p:cNvSpPr>
          <p:nvPr/>
        </p:nvSpPr>
        <p:spPr>
          <a:xfrm>
            <a:off x="8672515" y="6350024"/>
            <a:ext cx="471487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BE40B3-3354-494E-9EB7-5A2623343E53}" type="slidenum">
              <a:rPr lang="ru-RU" sz="12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001156" cy="9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ИННОВАЦИОННЫЙ ПОДХОД К КАЧЕСТВУ И </a:t>
            </a:r>
            <a:endParaRPr lang="en-US" sz="19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БЕЗОПАСНОСТИ ПИТЬЕВОЙ ВОДЫ</a:t>
            </a:r>
            <a:endParaRPr lang="ru-RU" sz="19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321471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Обычно применяемая схема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428868"/>
            <a:ext cx="3214710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и очистка сточных вод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14752"/>
            <a:ext cx="3214710" cy="2286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Хранение осадка в специальных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шламохранилищах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занимающих огромные площади и негативно влияющих на окружающую среду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071545"/>
            <a:ext cx="4357718" cy="1071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Схема ГУП «Водоканал Санкт-Петербурга» с использованием самого передового мирового опыта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643182"/>
            <a:ext cx="4357718" cy="928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и очистка сточных вод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071943"/>
            <a:ext cx="1714512" cy="2000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Сжигание осадка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4071943"/>
            <a:ext cx="1785950" cy="2000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Захоронение золы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2071679"/>
            <a:ext cx="428628" cy="28575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43042" y="3357563"/>
            <a:ext cx="428628" cy="28575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7950" y="2214553"/>
            <a:ext cx="428628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000628" y="3714752"/>
            <a:ext cx="428628" cy="2857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286512" y="4714885"/>
            <a:ext cx="428628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5"/>
          <p:cNvSpPr txBox="1">
            <a:spLocks/>
          </p:cNvSpPr>
          <p:nvPr/>
        </p:nvSpPr>
        <p:spPr>
          <a:xfrm>
            <a:off x="8501092" y="6286520"/>
            <a:ext cx="471487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BE40B3-3354-494E-9EB7-5A2623343E53}" type="slidenum">
              <a:rPr lang="ru-RU" sz="12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22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691" y="11663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ИННОВАЦИОННЫЙ ПОДХОД 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  ОЧИСТКЕ ГАЗОВЫХ ВЫБРОСОВ</a:t>
            </a:r>
            <a:endParaRPr lang="ru-RU" sz="20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 l="18229" t="29105" r="40625" b="20000"/>
          <a:stretch>
            <a:fillRect/>
          </a:stretch>
        </p:blipFill>
        <p:spPr bwMode="auto">
          <a:xfrm>
            <a:off x="1714480" y="1285862"/>
            <a:ext cx="5878884" cy="454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00232" y="6072208"/>
            <a:ext cx="571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Очистка отходящих газов облучением электронным пучком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23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8572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ВЫВОДЫ</a:t>
            </a:r>
            <a:endParaRPr lang="ru-RU" sz="24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142985"/>
            <a:ext cx="8215370" cy="5214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 algn="just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экологическая безопасность тесно связаны с достижениями научно-технического прогресса. На сегодняшний день достижения НТП больше используются для совершенствования производства. Использование их в охране окружающей среды отстает от темпов наращивания производства.</a:t>
            </a:r>
          </a:p>
          <a:p>
            <a:pPr indent="536575" algn="just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устойчивого развития является учение о ноосфере, в соответствии с которым человеческий разум способен решить любые самые сложные проблемы. Экология все более явно включается в число этих проблем.</a:t>
            </a:r>
          </a:p>
          <a:p>
            <a:pPr indent="536575" algn="just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Коренной проблемой НТП является создание новых источников энергии, что в свою очередь, связано с фундаментальными открытиями в строении вещества и его преобразование в энергию.</a:t>
            </a:r>
          </a:p>
          <a:p>
            <a:pPr indent="536575" algn="just">
              <a:buAutoNum type="arabicPeriod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6575" algn="just"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решения конкретных экологических проблем является инновационное развитие соответствующих отраслей.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6237312"/>
            <a:ext cx="1828800" cy="365125"/>
          </a:xfrm>
        </p:spPr>
        <p:txBody>
          <a:bodyPr/>
          <a:lstStyle/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24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2786059"/>
            <a:ext cx="7300936" cy="92868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Eras Demi ITC" pitchFamily="34" charset="0"/>
                <a:ea typeface="+mn-ea"/>
                <a:cs typeface="+mn-cs"/>
              </a:rPr>
              <a:t>Спасибо за внимание!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Eras Demi IT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низ 26"/>
          <p:cNvSpPr/>
          <p:nvPr/>
        </p:nvSpPr>
        <p:spPr>
          <a:xfrm>
            <a:off x="1336583" y="4227547"/>
            <a:ext cx="621282" cy="58338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9908" y="6381328"/>
            <a:ext cx="464092" cy="476672"/>
          </a:xfrm>
        </p:spPr>
        <p:txBody>
          <a:bodyPr/>
          <a:lstStyle/>
          <a:p>
            <a:pPr algn="r">
              <a:defRPr/>
            </a:pPr>
            <a:fld id="{299CC46B-0D38-436C-86EA-2623E743D873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>
                <a:defRPr/>
              </a:pPr>
              <a:t>3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271118" y="836614"/>
            <a:ext cx="398462" cy="2936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7703120" y="836614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617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ОХРАНА ОКРУЖАЮЩЕЙ СРЕДЫ И </a:t>
            </a:r>
            <a:endParaRPr lang="en-US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НАУЧНО-ТЕХНИЧЕСКИЙ ПРОГРЕСС </a:t>
            </a:r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4414" y="1142985"/>
            <a:ext cx="3714776" cy="64294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Циклы в биосфере </a:t>
            </a:r>
          </a:p>
        </p:txBody>
      </p:sp>
      <p:pic>
        <p:nvPicPr>
          <p:cNvPr id="18" name="Picture 4" descr="D:\Brandbook - the Vernadsky Foundation\Vernadsky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285860"/>
            <a:ext cx="1285884" cy="16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2"/>
          <p:cNvSpPr txBox="1">
            <a:spLocks/>
          </p:cNvSpPr>
          <p:nvPr/>
        </p:nvSpPr>
        <p:spPr>
          <a:xfrm>
            <a:off x="6572264" y="3143249"/>
            <a:ext cx="228601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Владимир Иванович Вернадский, конец </a:t>
            </a:r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</a:rPr>
              <a:t>XIX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 века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2"/>
          <p:cNvSpPr txBox="1">
            <a:spLocks/>
          </p:cNvSpPr>
          <p:nvPr/>
        </p:nvSpPr>
        <p:spPr>
          <a:xfrm>
            <a:off x="6429388" y="3714753"/>
            <a:ext cx="2571768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ru-RU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9689" y="3945775"/>
            <a:ext cx="16568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«Человечество, как живое вещество, неразрывно связано с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материально-энергетическими процессами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определенной </a:t>
            </a:r>
            <a:endParaRPr lang="ru-RU" sz="105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геологической оболочки Земли – с ее биосферой. Оно не может быть от нее независимым ни на одну минуту». </a:t>
            </a:r>
            <a:endParaRPr lang="ru-RU" sz="105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5538" name="Picture 2" descr="http://books.art-buro.com/system/files/images/jpg_1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978497"/>
            <a:ext cx="1091505" cy="16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08" y="4871308"/>
            <a:ext cx="2736306" cy="1368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6710" y="6284551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Цикл воды</a:t>
            </a:r>
          </a:p>
        </p:txBody>
      </p:sp>
      <p:pic>
        <p:nvPicPr>
          <p:cNvPr id="66566" name="Picture 6" descr="http://ijcosmos.ucoz.ru/Blog/x_3f5895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4" y="2264166"/>
            <a:ext cx="2627040" cy="1971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778" y="1894834"/>
            <a:ext cx="2563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угле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8" name="Picture 8" descr="http://900igr.net/datas/geografija/Veschestvo-biosfery/0011-011-Krugovorot-kislorod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t="16718" r="14408" b="12462"/>
          <a:stretch/>
        </p:blipFill>
        <p:spPr bwMode="auto">
          <a:xfrm>
            <a:off x="3380483" y="2278804"/>
            <a:ext cx="2581433" cy="1956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32694" y="194193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Цикл кислорода</a:t>
            </a:r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" y="4865128"/>
            <a:ext cx="19442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6041" y="6303942"/>
            <a:ext cx="2264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Глобальное потепление</a:t>
            </a:r>
          </a:p>
        </p:txBody>
      </p:sp>
      <p:sp>
        <p:nvSpPr>
          <p:cNvPr id="28" name="Стрелка влево 27"/>
          <p:cNvSpPr/>
          <p:nvPr/>
        </p:nvSpPr>
        <p:spPr>
          <a:xfrm>
            <a:off x="2610234" y="5267351"/>
            <a:ext cx="582523" cy="57606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790557">
            <a:off x="2795725" y="4212716"/>
            <a:ext cx="552159" cy="62940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20" y="28194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ГЛОБАЛЬНЫЕ ПРОБЛЕМЫ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ОХРАНЫ ОКРУЖАЮЩЕЙ СРЕДЫ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786710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8215338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6193" t="33988" r="27979" b="22807"/>
          <a:stretch>
            <a:fillRect/>
          </a:stretch>
        </p:blipFill>
        <p:spPr bwMode="auto">
          <a:xfrm>
            <a:off x="971600" y="2636912"/>
            <a:ext cx="7150496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с одним вырезанным углом 14"/>
          <p:cNvSpPr/>
          <p:nvPr/>
        </p:nvSpPr>
        <p:spPr>
          <a:xfrm>
            <a:off x="5112951" y="1164609"/>
            <a:ext cx="3286148" cy="785819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условий жизни биосферы</a:t>
            </a:r>
            <a:endParaRPr lang="ru-RU" sz="1400" dirty="0"/>
          </a:p>
        </p:txBody>
      </p:sp>
      <p:sp>
        <p:nvSpPr>
          <p:cNvPr id="19" name="Заголовок 22"/>
          <p:cNvSpPr txBox="1">
            <a:spLocks/>
          </p:cNvSpPr>
          <p:nvPr/>
        </p:nvSpPr>
        <p:spPr>
          <a:xfrm>
            <a:off x="1049734" y="5877273"/>
            <a:ext cx="707236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Тенденция в изменении температуры и концентрации СО</a:t>
            </a:r>
            <a:r>
              <a:rPr lang="ru-RU" sz="1400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атмосфере, 1850-2010 годы 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612357" y="1163216"/>
            <a:ext cx="4500594" cy="785819"/>
          </a:xfrm>
          <a:prstGeom prst="rightArrowCallout">
            <a:avLst>
              <a:gd name="adj1" fmla="val 54714"/>
              <a:gd name="adj2" fmla="val 41000"/>
              <a:gd name="adj3" fmla="val 41000"/>
              <a:gd name="adj4" fmla="val 68559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Глобальное изменение климата</a:t>
            </a:r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7207696" y="637624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18510" y="714358"/>
            <a:ext cx="398462" cy="293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7786710" y="714358"/>
            <a:ext cx="398462" cy="29368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920" y="23159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ГЛОБАЛЬНЫЕ ПРОБЛЕМЫ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ОХРАНЫ ОКРУЖАЮЩЕЙ СРЕДЫ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835303" y="5582234"/>
            <a:ext cx="3929090" cy="928695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УХУДШЕНИЕ УСЛОВИЙ ЖИЗНИ БИОСФЕРЫ</a:t>
            </a:r>
            <a:endParaRPr lang="ru-RU" sz="1400" dirty="0"/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487750" y="3770800"/>
            <a:ext cx="4500594" cy="785819"/>
          </a:xfrm>
          <a:prstGeom prst="rightArrowCallout">
            <a:avLst>
              <a:gd name="adj1" fmla="val 54714"/>
              <a:gd name="adj2" fmla="val 41000"/>
              <a:gd name="adj3" fmla="val 41000"/>
              <a:gd name="adj4" fmla="val 68559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Отходы 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5379724" y="3343059"/>
            <a:ext cx="3143272" cy="500067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воздуха</a:t>
            </a:r>
            <a:endParaRPr lang="ru-RU" sz="1400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5372056" y="3955747"/>
            <a:ext cx="3143272" cy="428628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воды</a:t>
            </a:r>
            <a:endParaRPr lang="ru-RU" sz="1400" dirty="0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5379724" y="4523767"/>
            <a:ext cx="3143272" cy="428628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почвы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420695" y="4163709"/>
            <a:ext cx="116586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5007644" y="4738082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003628" y="4124342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07644" y="3570234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427954" y="5013176"/>
            <a:ext cx="864096" cy="61693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8" name="Picture 4" descr="http://forum.ribca.net/ibf_new/uploads/1210071633/gallery_175_974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 bwMode="auto">
          <a:xfrm>
            <a:off x="971600" y="1121753"/>
            <a:ext cx="3096344" cy="194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http://www.greenpeace.org/international/ReSizes/ImageGalleryLarge/Global/international/planet-2/image/2005/11/waste-pipe-of-common-efflu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32" y="1146675"/>
            <a:ext cx="2993251" cy="19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6"/>
          <p:cNvSpPr txBox="1">
            <a:spLocks/>
          </p:cNvSpPr>
          <p:nvPr/>
        </p:nvSpPr>
        <p:spPr>
          <a:xfrm>
            <a:off x="8572528" y="6492876"/>
            <a:ext cx="57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9AFA90-CA18-46AF-B8AB-3207E432261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1790"/>
            <a:ext cx="857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БИОСФЕРА И НООСФЕРА</a:t>
            </a:r>
          </a:p>
          <a:p>
            <a:pPr algn="ctr"/>
            <a:endParaRPr lang="ru-RU" i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928669"/>
            <a:ext cx="2786082" cy="500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БИОСФЕРА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7818" y="928669"/>
            <a:ext cx="3000396" cy="5000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НООСФЕРА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8945" y="1643049"/>
            <a:ext cx="4286280" cy="10715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Ноосфера – это область взаимодействия общества и природы, в границах которой разумная человеческая деятельность становится определяющим фактором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5996" y="2857497"/>
            <a:ext cx="4356484" cy="26517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ноосферы было предложено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Э.Леруа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трактовал ее как «мыслящую» оболочку, формирующуюся человеческим сознанием.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Э.Леруа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подчеркивал, что пришел к этой идее совместно со своим другом – крупнейшим геологом и палеонтологом-эволюционистом и католическим философом Пьером Тейяром де Шарденом. При этом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Леруа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Шарден основывались на лекциях по геохимии, которые в 1922/1923 годах читал в Сорбонне Владимир Иванович Вернадский (1863–1945). Наиболее полное воплощение теория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Леруа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нашла в разработке Тейяра де Шардена, который разделял не только идею абиогенеза (оживления материи), но и идею, что конечным пунктом развития ноосферы будет слияние с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Богом.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5725867"/>
            <a:ext cx="6840760" cy="7670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Человеческий разум, как духовный компонент Ноосферы, поставлен перед выбором парадигмы решения глобальных экологических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1643049"/>
            <a:ext cx="4000528" cy="3866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- ОЧЕНЬ СЛОЖНАЯ система.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ее часть, где существует жизнь, называется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биосферой.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Древнегреческое слово «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означает «жизнь».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биосферы проходят чуть ниже и чуть выше поверхности планеты. Выделяют различные местообитания (биотопы)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участки суши или водоема с особым климатом, почвой и т.д. Вместе с населяющими их животными и растениями они образуют экосистемы. Взаимные связи между компонентами экосистемы поддерживают ее жизнеспособность. Но ни одна экосистема не может существовать обособленно: она обменивается с миром светом, теплом, водой, питательными веществами, организмами.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08" y="1219319"/>
            <a:ext cx="4085076" cy="16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человечество стало единым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средств связи и обмена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новых источников энергии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подъем благосостояния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равенство всех людей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-171400"/>
            <a:ext cx="9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ЗНАЧЕНИЕ НАУЧНЫХ МЫСЛЕЙ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 РЕШЕНИИ ЭКОЛОГИЧЕСКИХ ПРОБЛЕМ </a:t>
            </a:r>
            <a:endParaRPr lang="ru-RU" sz="20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1066" y="952112"/>
            <a:ext cx="1800200" cy="2188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предпосылки создания ноосферы: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300192" y="1675884"/>
            <a:ext cx="360040" cy="6406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2082" y="971600"/>
            <a:ext cx="2364414" cy="2313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делает вывод о том, что человечество в ходе своего развития превращается в новую мощную силу,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мыслью и трудом преобразующую лик планеты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573016"/>
            <a:ext cx="7632848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таких возможностей для решения глобальных экологических проблем, но в интересах каждого человека – очень важно и позволяет надеяться, что научно-технический прогресс, продвигаемый РАЗУМОМ, позволяет решить все экологические проблемы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110096"/>
            <a:ext cx="6768752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практически любых экологических проблем возможно путем использования передовой научной мысли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19972" y="4822064"/>
            <a:ext cx="432048" cy="2880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471478" cy="357191"/>
          </a:xfrm>
        </p:spPr>
        <p:txBody>
          <a:bodyPr/>
          <a:lstStyle/>
          <a:p>
            <a:pPr algn="r"/>
            <a:fld id="{34ECF7B5-41BE-4693-8CFD-2B67E5174C79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7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496" y="85723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4285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НАУЧНО-ТЕХНИЧЕСКИЙ ПРОГРЕСС –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ОСНОВА УСТОЙЧИВОГО РАЗВИТИЯ</a:t>
            </a:r>
            <a:endParaRPr lang="ru-RU" sz="20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25256343"/>
              </p:ext>
            </p:extLst>
          </p:nvPr>
        </p:nvGraphicFramePr>
        <p:xfrm>
          <a:off x="215008" y="1142984"/>
          <a:ext cx="89289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Горизонтальный свиток 12"/>
          <p:cNvSpPr/>
          <p:nvPr/>
        </p:nvSpPr>
        <p:spPr>
          <a:xfrm>
            <a:off x="251520" y="4437112"/>
            <a:ext cx="8568952" cy="216024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Наиважнейшей, необходимейшей частью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ноосферного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процесса является безусловное осознание человечеством и каждым человеком своей роли и своей ответственности за формирование ноосферы. Весь накопленный опыт человечества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духовный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культурный, индивидуальный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быть бережно и тщательно изучен и максимально использован для решения этой грандиозной задачи. Нужно научиться понимать мысли и идеи, высказанные не только на разных языках, но и в разных системах понятий.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6776" y="6357959"/>
            <a:ext cx="723080" cy="421956"/>
          </a:xfrm>
        </p:spPr>
        <p:txBody>
          <a:bodyPr/>
          <a:lstStyle/>
          <a:p>
            <a:pPr algn="r"/>
            <a:fld id="{34ECF7B5-41BE-4693-8CFD-2B67E5174C79}" type="slidenum"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r"/>
              <a:t>8</a:t>
            </a:fld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57232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90" y="6381330"/>
            <a:ext cx="615550" cy="333820"/>
          </a:xfrm>
        </p:spPr>
        <p:txBody>
          <a:bodyPr/>
          <a:lstStyle/>
          <a:p>
            <a:pPr algn="r"/>
            <a:fld id="{34ECF7B5-41BE-4693-8CFD-2B67E5174C79}" type="slidenum">
              <a:rPr lang="ru-RU" sz="1400" b="1" smtClean="0">
                <a:solidFill>
                  <a:schemeClr val="tx1"/>
                </a:solidFill>
              </a:rPr>
              <a:pPr algn="r"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5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УСТОЙЧИВОЕ РАЗВИТИЕ И </a:t>
            </a:r>
            <a:endParaRPr lang="en-US" sz="2000" b="1" dirty="0" smtClean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+mj-ea"/>
                <a:cs typeface="+mj-cs"/>
              </a:rPr>
              <a:t>ЭКОЛОГИЧЕСКИЕ ПРОБЛЕМЫ</a:t>
            </a:r>
            <a:endParaRPr lang="ru-RU" sz="2000" b="1" dirty="0">
              <a:ln w="11430"/>
              <a:solidFill>
                <a:schemeClr val="bg2">
                  <a:lumMod val="2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24119642"/>
              </p:ext>
            </p:extLst>
          </p:nvPr>
        </p:nvGraphicFramePr>
        <p:xfrm>
          <a:off x="107504" y="980729"/>
          <a:ext cx="8928992" cy="337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320948" y="4357693"/>
            <a:ext cx="8499524" cy="2095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сегодняшний день деятельность человека достигла глобальных масштабов воздействия на биосферу, изменяя круговорот веществ, водный баланс планеты, оказывая сильное влияние на почвы, растительность и животный мир. Антропогенная деятельность создала новые токсические источники загрязнения биосферы, что в конечном счете может создать угрозу существования самого человека. Следует сказать и о значении таких проблем, как укрепление здоровья человека, а также борьба с хроническими заболеваниями, патологическим старением, освоение новых экстремальных районов планеты и космоса, совершенствования существования человека в земных условиях. Сейчас актуальны проблемы пресной воды, чистого воздуха, зеленого покрова планеты, загрязнения окружающей среды, приближение к критическим пределам использования невостребованных рудных и энергетических ресурсов.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28671"/>
            <a:ext cx="91085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5762</TotalTime>
  <Words>2477</Words>
  <Application>Microsoft Office PowerPoint</Application>
  <PresentationFormat>On-screen Show (4:3)</PresentationFormat>
  <Paragraphs>309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Воздушный поток</vt:lpstr>
      <vt:lpstr>Acrobat Document</vt:lpstr>
      <vt:lpstr>Роль научно-технического прогресса в решении экологических проблем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user31</dc:creator>
  <cp:lastModifiedBy>user</cp:lastModifiedBy>
  <cp:revision>455</cp:revision>
  <cp:lastPrinted>2013-06-25T05:11:22Z</cp:lastPrinted>
  <dcterms:created xsi:type="dcterms:W3CDTF">2012-06-07T09:06:46Z</dcterms:created>
  <dcterms:modified xsi:type="dcterms:W3CDTF">2013-06-27T08:35:06Z</dcterms:modified>
</cp:coreProperties>
</file>