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2" r:id="rId2"/>
    <p:sldMasterId id="2147483698" r:id="rId3"/>
  </p:sldMasterIdLst>
  <p:notesMasterIdLst>
    <p:notesMasterId r:id="rId32"/>
  </p:notesMasterIdLst>
  <p:handoutMasterIdLst>
    <p:handoutMasterId r:id="rId33"/>
  </p:handoutMasterIdLst>
  <p:sldIdLst>
    <p:sldId id="473" r:id="rId4"/>
    <p:sldId id="706" r:id="rId5"/>
    <p:sldId id="292" r:id="rId6"/>
    <p:sldId id="777" r:id="rId7"/>
    <p:sldId id="708" r:id="rId8"/>
    <p:sldId id="771" r:id="rId9"/>
    <p:sldId id="772" r:id="rId10"/>
    <p:sldId id="749" r:id="rId11"/>
    <p:sldId id="751" r:id="rId12"/>
    <p:sldId id="743" r:id="rId13"/>
    <p:sldId id="744" r:id="rId14"/>
    <p:sldId id="773" r:id="rId15"/>
    <p:sldId id="774" r:id="rId16"/>
    <p:sldId id="775" r:id="rId17"/>
    <p:sldId id="776" r:id="rId18"/>
    <p:sldId id="756" r:id="rId19"/>
    <p:sldId id="759" r:id="rId20"/>
    <p:sldId id="760" r:id="rId21"/>
    <p:sldId id="761" r:id="rId22"/>
    <p:sldId id="762" r:id="rId23"/>
    <p:sldId id="763" r:id="rId24"/>
    <p:sldId id="764" r:id="rId25"/>
    <p:sldId id="727" r:id="rId26"/>
    <p:sldId id="768" r:id="rId27"/>
    <p:sldId id="770" r:id="rId28"/>
    <p:sldId id="767" r:id="rId29"/>
    <p:sldId id="766" r:id="rId30"/>
    <p:sldId id="731" r:id="rId31"/>
  </p:sldIdLst>
  <p:sldSz cx="9144000" cy="6858000" type="screen4x3"/>
  <p:notesSz cx="6858000" cy="9144000"/>
  <p:defaultTextStyle>
    <a:defPPr>
      <a:defRPr lang="en-GB"/>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CC"/>
    <a:srgbClr val="333333"/>
    <a:srgbClr val="FF0000"/>
    <a:srgbClr val="3366CC"/>
    <a:srgbClr val="0066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89" autoAdjust="0"/>
    <p:restoredTop sz="99502" autoAdjust="0"/>
  </p:normalViewPr>
  <p:slideViewPr>
    <p:cSldViewPr>
      <p:cViewPr>
        <p:scale>
          <a:sx n="75" d="100"/>
          <a:sy n="75" d="100"/>
        </p:scale>
        <p:origin x="-660" y="-1116"/>
      </p:cViewPr>
      <p:guideLst>
        <p:guide orient="horz" pos="2160"/>
        <p:guide pos="2880"/>
      </p:guideLst>
    </p:cSldViewPr>
  </p:slideViewPr>
  <p:notesTextViewPr>
    <p:cViewPr>
      <p:scale>
        <a:sx n="100" d="100"/>
        <a:sy n="100" d="100"/>
      </p:scale>
      <p:origin x="0" y="0"/>
    </p:cViewPr>
  </p:notesTextViewPr>
  <p:sorterViewPr>
    <p:cViewPr>
      <p:scale>
        <a:sx n="112" d="100"/>
        <a:sy n="112" d="100"/>
      </p:scale>
      <p:origin x="0" y="43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2548" cy="457201"/>
          </a:xfrm>
          <a:prstGeom prst="rect">
            <a:avLst/>
          </a:prstGeom>
          <a:noFill/>
          <a:ln w="9525">
            <a:noFill/>
            <a:miter lim="800000"/>
            <a:headEnd/>
            <a:tailEnd/>
          </a:ln>
          <a:effectLst/>
        </p:spPr>
        <p:txBody>
          <a:bodyPr vert="horz" wrap="square" lIns="92428" tIns="46214" rIns="92428" bIns="46214" numCol="1" anchor="t" anchorCtr="0" compatLnSpc="1">
            <a:prstTxWarp prst="textNoShape">
              <a:avLst/>
            </a:prstTxWarp>
          </a:bodyPr>
          <a:lstStyle>
            <a:lvl1pPr defTabSz="923925">
              <a:defRPr sz="1200" b="0" smtClean="0"/>
            </a:lvl1pPr>
          </a:lstStyle>
          <a:p>
            <a:pPr>
              <a:defRPr/>
            </a:pPr>
            <a:endParaRPr lang="en-GB"/>
          </a:p>
        </p:txBody>
      </p:sp>
      <p:sp>
        <p:nvSpPr>
          <p:cNvPr id="11267" name="Rectangle 3"/>
          <p:cNvSpPr>
            <a:spLocks noGrp="1" noChangeArrowheads="1"/>
          </p:cNvSpPr>
          <p:nvPr>
            <p:ph type="dt" sz="quarter" idx="1"/>
          </p:nvPr>
        </p:nvSpPr>
        <p:spPr bwMode="auto">
          <a:xfrm>
            <a:off x="3885452" y="0"/>
            <a:ext cx="2972548" cy="457201"/>
          </a:xfrm>
          <a:prstGeom prst="rect">
            <a:avLst/>
          </a:prstGeom>
          <a:noFill/>
          <a:ln w="9525">
            <a:noFill/>
            <a:miter lim="800000"/>
            <a:headEnd/>
            <a:tailEnd/>
          </a:ln>
          <a:effectLst/>
        </p:spPr>
        <p:txBody>
          <a:bodyPr vert="horz" wrap="square" lIns="92428" tIns="46214" rIns="92428" bIns="46214" numCol="1" anchor="t" anchorCtr="0" compatLnSpc="1">
            <a:prstTxWarp prst="textNoShape">
              <a:avLst/>
            </a:prstTxWarp>
          </a:bodyPr>
          <a:lstStyle>
            <a:lvl1pPr algn="r" defTabSz="923925">
              <a:defRPr sz="1200" b="0" smtClean="0"/>
            </a:lvl1pPr>
          </a:lstStyle>
          <a:p>
            <a:pPr>
              <a:defRPr/>
            </a:pPr>
            <a:endParaRPr lang="en-GB"/>
          </a:p>
        </p:txBody>
      </p:sp>
      <p:sp>
        <p:nvSpPr>
          <p:cNvPr id="11268" name="Rectangle 4"/>
          <p:cNvSpPr>
            <a:spLocks noGrp="1" noChangeArrowheads="1"/>
          </p:cNvSpPr>
          <p:nvPr>
            <p:ph type="ftr" sz="quarter" idx="2"/>
          </p:nvPr>
        </p:nvSpPr>
        <p:spPr bwMode="auto">
          <a:xfrm>
            <a:off x="0" y="8686801"/>
            <a:ext cx="2972548" cy="457199"/>
          </a:xfrm>
          <a:prstGeom prst="rect">
            <a:avLst/>
          </a:prstGeom>
          <a:noFill/>
          <a:ln w="9525">
            <a:noFill/>
            <a:miter lim="800000"/>
            <a:headEnd/>
            <a:tailEnd/>
          </a:ln>
          <a:effectLst/>
        </p:spPr>
        <p:txBody>
          <a:bodyPr vert="horz" wrap="square" lIns="92428" tIns="46214" rIns="92428" bIns="46214" numCol="1" anchor="b" anchorCtr="0" compatLnSpc="1">
            <a:prstTxWarp prst="textNoShape">
              <a:avLst/>
            </a:prstTxWarp>
          </a:bodyPr>
          <a:lstStyle>
            <a:lvl1pPr defTabSz="923925">
              <a:defRPr sz="1200" b="0" smtClean="0"/>
            </a:lvl1pPr>
          </a:lstStyle>
          <a:p>
            <a:pPr>
              <a:defRPr/>
            </a:pPr>
            <a:endParaRPr lang="en-GB"/>
          </a:p>
        </p:txBody>
      </p:sp>
      <p:sp>
        <p:nvSpPr>
          <p:cNvPr id="11269" name="Rectangle 5"/>
          <p:cNvSpPr>
            <a:spLocks noGrp="1" noChangeArrowheads="1"/>
          </p:cNvSpPr>
          <p:nvPr>
            <p:ph type="sldNum" sz="quarter" idx="3"/>
          </p:nvPr>
        </p:nvSpPr>
        <p:spPr bwMode="auto">
          <a:xfrm>
            <a:off x="3885452" y="8686801"/>
            <a:ext cx="2972548" cy="457199"/>
          </a:xfrm>
          <a:prstGeom prst="rect">
            <a:avLst/>
          </a:prstGeom>
          <a:noFill/>
          <a:ln w="9525">
            <a:noFill/>
            <a:miter lim="800000"/>
            <a:headEnd/>
            <a:tailEnd/>
          </a:ln>
          <a:effectLst/>
        </p:spPr>
        <p:txBody>
          <a:bodyPr vert="horz" wrap="square" lIns="92428" tIns="46214" rIns="92428" bIns="46214" numCol="1" anchor="b" anchorCtr="0" compatLnSpc="1">
            <a:prstTxWarp prst="textNoShape">
              <a:avLst/>
            </a:prstTxWarp>
          </a:bodyPr>
          <a:lstStyle>
            <a:lvl1pPr algn="r" defTabSz="923925">
              <a:defRPr sz="1200" b="0" smtClean="0"/>
            </a:lvl1pPr>
          </a:lstStyle>
          <a:p>
            <a:pPr>
              <a:defRPr/>
            </a:pPr>
            <a:fld id="{02369BDA-9EB3-45FD-AB60-B39AF6E1FD30}" type="slidenum">
              <a:rPr lang="en-GB"/>
              <a:pPr>
                <a:defRPr/>
              </a:pPr>
              <a:t>‹#›</a:t>
            </a:fld>
            <a:endParaRPr lang="en-GB"/>
          </a:p>
        </p:txBody>
      </p:sp>
    </p:spTree>
    <p:extLst>
      <p:ext uri="{BB962C8B-B14F-4D97-AF65-F5344CB8AC3E}">
        <p14:creationId xmlns:p14="http://schemas.microsoft.com/office/powerpoint/2010/main" val="1143603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2548" cy="457201"/>
          </a:xfrm>
          <a:prstGeom prst="rect">
            <a:avLst/>
          </a:prstGeom>
          <a:noFill/>
          <a:ln w="9525">
            <a:noFill/>
            <a:miter lim="800000"/>
            <a:headEnd/>
            <a:tailEnd/>
          </a:ln>
          <a:effectLst/>
        </p:spPr>
        <p:txBody>
          <a:bodyPr vert="horz" wrap="square" lIns="92428" tIns="46214" rIns="92428" bIns="46214" numCol="1" anchor="t" anchorCtr="0" compatLnSpc="1">
            <a:prstTxWarp prst="textNoShape">
              <a:avLst/>
            </a:prstTxWarp>
          </a:bodyPr>
          <a:lstStyle>
            <a:lvl1pPr defTabSz="923925">
              <a:defRPr sz="1200" b="0" smtClean="0"/>
            </a:lvl1pPr>
          </a:lstStyle>
          <a:p>
            <a:pPr>
              <a:defRPr/>
            </a:pPr>
            <a:endParaRPr lang="en-GB"/>
          </a:p>
        </p:txBody>
      </p:sp>
      <p:sp>
        <p:nvSpPr>
          <p:cNvPr id="45059" name="Rectangle 3"/>
          <p:cNvSpPr>
            <a:spLocks noGrp="1" noChangeArrowheads="1"/>
          </p:cNvSpPr>
          <p:nvPr>
            <p:ph type="dt" idx="1"/>
          </p:nvPr>
        </p:nvSpPr>
        <p:spPr bwMode="auto">
          <a:xfrm>
            <a:off x="3883851" y="0"/>
            <a:ext cx="2972548" cy="457201"/>
          </a:xfrm>
          <a:prstGeom prst="rect">
            <a:avLst/>
          </a:prstGeom>
          <a:noFill/>
          <a:ln w="9525">
            <a:noFill/>
            <a:miter lim="800000"/>
            <a:headEnd/>
            <a:tailEnd/>
          </a:ln>
          <a:effectLst/>
        </p:spPr>
        <p:txBody>
          <a:bodyPr vert="horz" wrap="square" lIns="92428" tIns="46214" rIns="92428" bIns="46214" numCol="1" anchor="t" anchorCtr="0" compatLnSpc="1">
            <a:prstTxWarp prst="textNoShape">
              <a:avLst/>
            </a:prstTxWarp>
          </a:bodyPr>
          <a:lstStyle>
            <a:lvl1pPr algn="r" defTabSz="923925">
              <a:defRPr sz="1200" b="0" smtClean="0"/>
            </a:lvl1pPr>
          </a:lstStyle>
          <a:p>
            <a:pPr>
              <a:defRPr/>
            </a:pPr>
            <a:endParaRPr lang="en-GB"/>
          </a:p>
        </p:txBody>
      </p:sp>
      <p:sp>
        <p:nvSpPr>
          <p:cNvPr id="154628" name="Rectangle 4"/>
          <p:cNvSpPr>
            <a:spLocks noGrp="1" noRot="1" noChangeAspect="1" noChangeArrowheads="1" noTextEdit="1"/>
          </p:cNvSpPr>
          <p:nvPr>
            <p:ph type="sldImg" idx="2"/>
          </p:nvPr>
        </p:nvSpPr>
        <p:spPr bwMode="auto">
          <a:xfrm>
            <a:off x="1144588" y="687388"/>
            <a:ext cx="4570412" cy="3427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685481" y="4344137"/>
            <a:ext cx="5487041" cy="4113330"/>
          </a:xfrm>
          <a:prstGeom prst="rect">
            <a:avLst/>
          </a:prstGeom>
          <a:noFill/>
          <a:ln w="9525">
            <a:noFill/>
            <a:miter lim="800000"/>
            <a:headEnd/>
            <a:tailEnd/>
          </a:ln>
          <a:effectLst/>
        </p:spPr>
        <p:txBody>
          <a:bodyPr vert="horz" wrap="square" lIns="92428" tIns="46214" rIns="92428" bIns="4621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5062" name="Rectangle 6"/>
          <p:cNvSpPr>
            <a:spLocks noGrp="1" noChangeArrowheads="1"/>
          </p:cNvSpPr>
          <p:nvPr>
            <p:ph type="ftr" sz="quarter" idx="4"/>
          </p:nvPr>
        </p:nvSpPr>
        <p:spPr bwMode="auto">
          <a:xfrm>
            <a:off x="0" y="8685331"/>
            <a:ext cx="2972548" cy="457201"/>
          </a:xfrm>
          <a:prstGeom prst="rect">
            <a:avLst/>
          </a:prstGeom>
          <a:noFill/>
          <a:ln w="9525">
            <a:noFill/>
            <a:miter lim="800000"/>
            <a:headEnd/>
            <a:tailEnd/>
          </a:ln>
          <a:effectLst/>
        </p:spPr>
        <p:txBody>
          <a:bodyPr vert="horz" wrap="square" lIns="92428" tIns="46214" rIns="92428" bIns="46214" numCol="1" anchor="b" anchorCtr="0" compatLnSpc="1">
            <a:prstTxWarp prst="textNoShape">
              <a:avLst/>
            </a:prstTxWarp>
          </a:bodyPr>
          <a:lstStyle>
            <a:lvl1pPr defTabSz="923925">
              <a:defRPr sz="1200" b="0" smtClean="0"/>
            </a:lvl1pPr>
          </a:lstStyle>
          <a:p>
            <a:pPr>
              <a:defRPr/>
            </a:pPr>
            <a:endParaRPr lang="en-GB"/>
          </a:p>
        </p:txBody>
      </p:sp>
      <p:sp>
        <p:nvSpPr>
          <p:cNvPr id="45063" name="Rectangle 7"/>
          <p:cNvSpPr>
            <a:spLocks noGrp="1" noChangeArrowheads="1"/>
          </p:cNvSpPr>
          <p:nvPr>
            <p:ph type="sldNum" sz="quarter" idx="5"/>
          </p:nvPr>
        </p:nvSpPr>
        <p:spPr bwMode="auto">
          <a:xfrm>
            <a:off x="3883851" y="8685331"/>
            <a:ext cx="2972548" cy="457201"/>
          </a:xfrm>
          <a:prstGeom prst="rect">
            <a:avLst/>
          </a:prstGeom>
          <a:noFill/>
          <a:ln w="9525">
            <a:noFill/>
            <a:miter lim="800000"/>
            <a:headEnd/>
            <a:tailEnd/>
          </a:ln>
          <a:effectLst/>
        </p:spPr>
        <p:txBody>
          <a:bodyPr vert="horz" wrap="square" lIns="92428" tIns="46214" rIns="92428" bIns="46214" numCol="1" anchor="b" anchorCtr="0" compatLnSpc="1">
            <a:prstTxWarp prst="textNoShape">
              <a:avLst/>
            </a:prstTxWarp>
          </a:bodyPr>
          <a:lstStyle>
            <a:lvl1pPr algn="r" defTabSz="923925">
              <a:defRPr sz="1200" b="0" smtClean="0"/>
            </a:lvl1pPr>
          </a:lstStyle>
          <a:p>
            <a:pPr>
              <a:defRPr/>
            </a:pPr>
            <a:fld id="{F16E06BD-C965-4DDB-9069-C757B772F77C}" type="slidenum">
              <a:rPr lang="en-GB"/>
              <a:pPr>
                <a:defRPr/>
              </a:pPr>
              <a:t>‹#›</a:t>
            </a:fld>
            <a:endParaRPr lang="en-GB"/>
          </a:p>
        </p:txBody>
      </p:sp>
    </p:spTree>
    <p:extLst>
      <p:ext uri="{BB962C8B-B14F-4D97-AF65-F5344CB8AC3E}">
        <p14:creationId xmlns:p14="http://schemas.microsoft.com/office/powerpoint/2010/main" val="35028904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85800"/>
            <a:ext cx="3576638" cy="2681288"/>
          </a:xfrm>
        </p:spPr>
      </p:sp>
      <p:sp>
        <p:nvSpPr>
          <p:cNvPr id="3" name="Notes Placeholder 2"/>
          <p:cNvSpPr>
            <a:spLocks noGrp="1"/>
          </p:cNvSpPr>
          <p:nvPr>
            <p:ph type="body" idx="1"/>
          </p:nvPr>
        </p:nvSpPr>
        <p:spPr>
          <a:xfrm>
            <a:off x="188640" y="3580414"/>
            <a:ext cx="6624736" cy="5170410"/>
          </a:xfrm>
        </p:spPr>
        <p:txBody>
          <a:bodyPr/>
          <a:lstStyle/>
          <a:p>
            <a:r>
              <a:rPr lang="en-GB" sz="1400" dirty="0" smtClean="0">
                <a:latin typeface="Arial" pitchFamily="34" charset="0"/>
                <a:cs typeface="Arial" pitchFamily="34" charset="0"/>
              </a:rPr>
              <a:t>Holistic in INPRO also means that </a:t>
            </a:r>
            <a:r>
              <a:rPr lang="en-GB" sz="1400" b="1" dirty="0" smtClean="0">
                <a:latin typeface="Arial" pitchFamily="34" charset="0"/>
                <a:cs typeface="Arial" pitchFamily="34" charset="0"/>
              </a:rPr>
              <a:t>all components or facilities </a:t>
            </a:r>
            <a:r>
              <a:rPr lang="en-GB" sz="1400" dirty="0" smtClean="0">
                <a:latin typeface="Arial" pitchFamily="34" charset="0"/>
                <a:cs typeface="Arial" pitchFamily="34" charset="0"/>
              </a:rPr>
              <a:t>of a nuclear energy system have to be assessed.</a:t>
            </a:r>
          </a:p>
          <a:p>
            <a:r>
              <a:rPr lang="en-GB" sz="1400" baseline="0" dirty="0" smtClean="0">
                <a:latin typeface="Arial" pitchFamily="34" charset="0"/>
                <a:cs typeface="Arial" pitchFamily="34" charset="0"/>
              </a:rPr>
              <a:t>This slide illustrates such a complete nuclear energy system (NES), </a:t>
            </a:r>
            <a:r>
              <a:rPr lang="en-GB" sz="1400" b="1" baseline="0" dirty="0" smtClean="0">
                <a:latin typeface="Arial" pitchFamily="34" charset="0"/>
                <a:cs typeface="Arial" pitchFamily="34" charset="0"/>
              </a:rPr>
              <a:t>with two options, one with an open and one with a closed nuclear fuel cycle. </a:t>
            </a:r>
          </a:p>
          <a:p>
            <a:pPr>
              <a:spcAft>
                <a:spcPts val="600"/>
              </a:spcAft>
            </a:pPr>
            <a:r>
              <a:rPr lang="en-GB" sz="1400" baseline="0" dirty="0" smtClean="0">
                <a:latin typeface="Arial" pitchFamily="34" charset="0"/>
                <a:cs typeface="Arial" pitchFamily="34" charset="0"/>
              </a:rPr>
              <a:t>It starts with mining of natural uranium (or thorium) on the left side, and shows all facilities of the front end of the fuel cycle for systems using enriched or natural uranium fuel. On the back end direct disposal of spent fuel, i.e. an open fuel cycle is shown and also the option of reprocessing that belongs to a closed fuel cycle.</a:t>
            </a:r>
          </a:p>
          <a:p>
            <a:r>
              <a:rPr lang="en-GB" sz="1400" baseline="0" dirty="0" smtClean="0">
                <a:latin typeface="Arial" pitchFamily="34" charset="0"/>
                <a:cs typeface="Arial" pitchFamily="34" charset="0"/>
              </a:rPr>
              <a:t>Holistic in INPRO also means that we have to take into account </a:t>
            </a:r>
            <a:r>
              <a:rPr lang="en-GB" sz="1400" b="1" baseline="0" dirty="0" smtClean="0">
                <a:latin typeface="Arial" pitchFamily="34" charset="0"/>
                <a:cs typeface="Arial" pitchFamily="34" charset="0"/>
              </a:rPr>
              <a:t>all phases </a:t>
            </a:r>
            <a:r>
              <a:rPr lang="en-GB" sz="1400" baseline="0" dirty="0" smtClean="0">
                <a:latin typeface="Arial" pitchFamily="34" charset="0"/>
                <a:cs typeface="Arial" pitchFamily="34" charset="0"/>
              </a:rPr>
              <a:t>of the</a:t>
            </a:r>
            <a:r>
              <a:rPr lang="en-GB" sz="1400" dirty="0" smtClean="0">
                <a:latin typeface="Arial" pitchFamily="34" charset="0"/>
                <a:cs typeface="Arial" pitchFamily="34" charset="0"/>
              </a:rPr>
              <a:t> nuclear energy system during its life time, that means from cradle to grave.</a:t>
            </a:r>
          </a:p>
          <a:p>
            <a:r>
              <a:rPr lang="en-GB" sz="1400" b="1" baseline="0" dirty="0" smtClean="0">
                <a:latin typeface="Arial" pitchFamily="34" charset="0"/>
                <a:cs typeface="Arial" pitchFamily="34" charset="0"/>
              </a:rPr>
              <a:t>So,  while the word holistic,  is not a very big word – at least in the English language – in the INPRO methodology  the word  has big implications.</a:t>
            </a:r>
            <a:endParaRPr lang="en-GB" sz="1400" dirty="0" smtClean="0">
              <a:latin typeface="Arial" pitchFamily="34" charset="0"/>
              <a:cs typeface="Arial" pitchFamily="34" charset="0"/>
            </a:endParaRPr>
          </a:p>
          <a:p>
            <a:pPr eaLnBrk="0" fontAlgn="base" hangingPunct="0">
              <a:spcBef>
                <a:spcPct val="30000"/>
              </a:spcBef>
              <a:spcAft>
                <a:spcPct val="0"/>
              </a:spcAft>
              <a:defRPr/>
            </a:pPr>
            <a:r>
              <a:rPr lang="en-GB" sz="1400" dirty="0">
                <a:latin typeface="Arial" pitchFamily="34" charset="0"/>
                <a:cs typeface="Arial" pitchFamily="34" charset="0"/>
              </a:rPr>
              <a:t>Within INPRO,  holistic means </a:t>
            </a:r>
            <a:r>
              <a:rPr lang="en-GB" sz="1400" dirty="0" smtClean="0">
                <a:latin typeface="Arial" pitchFamily="34" charset="0"/>
                <a:cs typeface="Arial" pitchFamily="34" charset="0"/>
              </a:rPr>
              <a:t>further that </a:t>
            </a:r>
            <a:r>
              <a:rPr lang="en-GB" sz="1400" dirty="0">
                <a:latin typeface="Arial" pitchFamily="34" charset="0"/>
                <a:cs typeface="Arial" pitchFamily="34" charset="0"/>
              </a:rPr>
              <a:t>we consider both </a:t>
            </a:r>
            <a:r>
              <a:rPr lang="en-GB" sz="1400" b="1" dirty="0">
                <a:latin typeface="Arial" pitchFamily="34" charset="0"/>
                <a:cs typeface="Arial" pitchFamily="34" charset="0"/>
              </a:rPr>
              <a:t>innovative</a:t>
            </a:r>
            <a:r>
              <a:rPr lang="en-GB" sz="1400" dirty="0">
                <a:latin typeface="Arial" pitchFamily="34" charset="0"/>
                <a:cs typeface="Arial" pitchFamily="34" charset="0"/>
              </a:rPr>
              <a:t> and </a:t>
            </a:r>
            <a:r>
              <a:rPr lang="en-GB" sz="1400" b="1" dirty="0">
                <a:latin typeface="Arial" pitchFamily="34" charset="0"/>
                <a:cs typeface="Arial" pitchFamily="34" charset="0"/>
              </a:rPr>
              <a:t>evolutionary designs </a:t>
            </a:r>
            <a:r>
              <a:rPr lang="en-GB" sz="1400" dirty="0">
                <a:latin typeface="Arial" pitchFamily="34" charset="0"/>
                <a:cs typeface="Arial" pitchFamily="34" charset="0"/>
              </a:rPr>
              <a:t>of nuclear power plants and of other facilities. </a:t>
            </a:r>
          </a:p>
          <a:p>
            <a:pPr eaLnBrk="0" fontAlgn="base" hangingPunct="0">
              <a:spcBef>
                <a:spcPct val="30000"/>
              </a:spcBef>
              <a:spcAft>
                <a:spcPct val="0"/>
              </a:spcAft>
              <a:defRPr/>
            </a:pPr>
            <a:r>
              <a:rPr lang="en-GB" sz="1400" dirty="0">
                <a:latin typeface="Arial" pitchFamily="34" charset="0"/>
                <a:cs typeface="Arial" pitchFamily="34" charset="0"/>
              </a:rPr>
              <a:t>Innovative designs are advanced  designs that represent a radical departure from current designs</a:t>
            </a:r>
            <a:r>
              <a:rPr lang="en-GB" sz="1400" dirty="0" smtClean="0">
                <a:latin typeface="Arial" pitchFamily="34" charset="0"/>
                <a:cs typeface="Arial" pitchFamily="34" charset="0"/>
              </a:rPr>
              <a:t>.</a:t>
            </a:r>
            <a:endParaRPr lang="en-GB" sz="1400" dirty="0">
              <a:latin typeface="Arial" pitchFamily="34" charset="0"/>
              <a:cs typeface="Arial" pitchFamily="34" charset="0"/>
            </a:endParaRPr>
          </a:p>
          <a:p>
            <a:pPr eaLnBrk="0" fontAlgn="base" hangingPunct="0">
              <a:spcBef>
                <a:spcPct val="30000"/>
              </a:spcBef>
              <a:spcAft>
                <a:spcPct val="0"/>
              </a:spcAft>
              <a:defRPr/>
            </a:pPr>
            <a:r>
              <a:rPr lang="en-GB" sz="1400" dirty="0">
                <a:latin typeface="Arial" pitchFamily="34" charset="0"/>
                <a:cs typeface="Arial" pitchFamily="34" charset="0"/>
              </a:rPr>
              <a:t>Evolutionary designs are advanced designs that represent an evolutionary change from current designs to maintain a high degree of “proveness”. </a:t>
            </a:r>
            <a:endParaRPr lang="en-GB" sz="1400" dirty="0" smtClean="0">
              <a:latin typeface="Arial" pitchFamily="34" charset="0"/>
              <a:cs typeface="Arial" pitchFamily="34" charset="0"/>
            </a:endParaRPr>
          </a:p>
          <a:p>
            <a:pPr eaLnBrk="0" fontAlgn="base" hangingPunct="0">
              <a:spcBef>
                <a:spcPct val="30000"/>
              </a:spcBef>
              <a:spcAft>
                <a:spcPct val="0"/>
              </a:spcAft>
              <a:defRPr/>
            </a:pPr>
            <a:r>
              <a:rPr lang="en-GB" sz="1400" dirty="0" smtClean="0">
                <a:latin typeface="Arial" pitchFamily="34" charset="0"/>
                <a:cs typeface="Arial" pitchFamily="34" charset="0"/>
              </a:rPr>
              <a:t>Next </a:t>
            </a:r>
            <a:r>
              <a:rPr lang="en-GB" sz="1400" dirty="0">
                <a:latin typeface="Arial" pitchFamily="34" charset="0"/>
                <a:cs typeface="Arial" pitchFamily="34" charset="0"/>
              </a:rPr>
              <a:t>we will look at the </a:t>
            </a:r>
            <a:r>
              <a:rPr lang="en-GB" sz="1400" dirty="0" smtClean="0">
                <a:latin typeface="Arial" pitchFamily="34" charset="0"/>
                <a:cs typeface="Arial" pitchFamily="34" charset="0"/>
              </a:rPr>
              <a:t> </a:t>
            </a:r>
            <a:r>
              <a:rPr lang="en-GB" sz="1400" dirty="0">
                <a:latin typeface="Arial" pitchFamily="34" charset="0"/>
                <a:cs typeface="Arial" pitchFamily="34" charset="0"/>
              </a:rPr>
              <a:t>architecture of the INPRO methodology</a:t>
            </a:r>
            <a:r>
              <a:rPr lang="en-GB" sz="1400" dirty="0" smtClean="0">
                <a:latin typeface="Arial" pitchFamily="34" charset="0"/>
                <a:cs typeface="Arial" pitchFamily="34" charset="0"/>
              </a:rPr>
              <a:t>.</a:t>
            </a:r>
            <a:endParaRPr lang="en-GB" sz="1400" dirty="0"/>
          </a:p>
          <a:p>
            <a:endParaRPr lang="en-GB" dirty="0"/>
          </a:p>
        </p:txBody>
      </p:sp>
      <p:sp>
        <p:nvSpPr>
          <p:cNvPr id="4" name="Header Placeholder 3"/>
          <p:cNvSpPr>
            <a:spLocks noGrp="1"/>
          </p:cNvSpPr>
          <p:nvPr>
            <p:ph type="hdr" sz="quarter" idx="10"/>
          </p:nvPr>
        </p:nvSpPr>
        <p:spPr>
          <a:xfrm>
            <a:off x="5" y="2"/>
            <a:ext cx="2970213" cy="457514"/>
          </a:xfrm>
          <a:prstGeom prst="rect">
            <a:avLst/>
          </a:prstGeom>
        </p:spPr>
        <p:txBody>
          <a:bodyPr/>
          <a:lstStyle/>
          <a:p>
            <a:pPr>
              <a:defRPr/>
            </a:pPr>
            <a:r>
              <a:rPr lang="en-US" altLang="ja-JP" dirty="0" smtClean="0"/>
              <a:t> </a:t>
            </a:r>
            <a:endParaRPr lang="en-US" altLang="ja-JP" dirty="0"/>
          </a:p>
        </p:txBody>
      </p:sp>
      <p:sp>
        <p:nvSpPr>
          <p:cNvPr id="5" name="Date Placeholder 4"/>
          <p:cNvSpPr>
            <a:spLocks noGrp="1"/>
          </p:cNvSpPr>
          <p:nvPr>
            <p:ph type="dt" idx="11"/>
          </p:nvPr>
        </p:nvSpPr>
        <p:spPr>
          <a:xfrm>
            <a:off x="3887788" y="2"/>
            <a:ext cx="2970212" cy="457514"/>
          </a:xfrm>
          <a:prstGeom prst="rect">
            <a:avLst/>
          </a:prstGeom>
        </p:spPr>
        <p:txBody>
          <a:bodyPr/>
          <a:lstStyle/>
          <a:p>
            <a:pPr>
              <a:defRPr/>
            </a:pPr>
            <a:r>
              <a:rPr lang="en-GB" altLang="ja-JP" smtClean="0"/>
              <a:t>2012-04-23</a:t>
            </a:r>
            <a:endParaRPr lang="en-US" altLang="ja-JP"/>
          </a:p>
        </p:txBody>
      </p:sp>
      <p:sp>
        <p:nvSpPr>
          <p:cNvPr id="6" name="Footer Placeholder 5"/>
          <p:cNvSpPr>
            <a:spLocks noGrp="1"/>
          </p:cNvSpPr>
          <p:nvPr>
            <p:ph type="ftr" sz="quarter" idx="12"/>
          </p:nvPr>
        </p:nvSpPr>
        <p:spPr>
          <a:xfrm>
            <a:off x="5" y="8686491"/>
            <a:ext cx="2970213" cy="457512"/>
          </a:xfrm>
          <a:prstGeom prst="rect">
            <a:avLst/>
          </a:prstGeom>
        </p:spPr>
        <p:txBody>
          <a:bodyPr/>
          <a:lstStyle/>
          <a:p>
            <a:pPr>
              <a:defRPr/>
            </a:pPr>
            <a:r>
              <a:rPr lang="en-US" altLang="ja-JP" dirty="0" smtClean="0"/>
              <a:t> </a:t>
            </a:r>
            <a:endParaRPr lang="en-US" altLang="ja-JP" dirty="0"/>
          </a:p>
        </p:txBody>
      </p:sp>
      <p:sp>
        <p:nvSpPr>
          <p:cNvPr id="7" name="Slide Number Placeholder 6"/>
          <p:cNvSpPr>
            <a:spLocks noGrp="1"/>
          </p:cNvSpPr>
          <p:nvPr>
            <p:ph type="sldNum" sz="quarter" idx="13"/>
          </p:nvPr>
        </p:nvSpPr>
        <p:spPr/>
        <p:txBody>
          <a:bodyPr/>
          <a:lstStyle/>
          <a:p>
            <a:pPr>
              <a:defRPr/>
            </a:pPr>
            <a:fld id="{B3961658-97B6-45AE-9557-CDC5504B35BD}" type="slidenum">
              <a:rPr lang="ja-JP" altLang="en-US" smtClean="0"/>
              <a:pPr>
                <a:defRPr/>
              </a:pPr>
              <a:t>5</a:t>
            </a:fld>
            <a:endParaRPr lang="en-US" altLang="ja-JP" dirty="0"/>
          </a:p>
        </p:txBody>
      </p:sp>
    </p:spTree>
    <p:extLst>
      <p:ext uri="{BB962C8B-B14F-4D97-AF65-F5344CB8AC3E}">
        <p14:creationId xmlns:p14="http://schemas.microsoft.com/office/powerpoint/2010/main" val="984076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To</a:t>
            </a:r>
            <a:r>
              <a:rPr lang="en-GB" sz="1400" baseline="0" dirty="0" smtClean="0"/>
              <a:t> date a number of INPRO assessments have been completed: </a:t>
            </a:r>
          </a:p>
          <a:p>
            <a:r>
              <a:rPr lang="en-GB" sz="1400" baseline="0" dirty="0" smtClean="0"/>
              <a:t>Six national assessments -  performed by Argentina, Brazil, India,  and the Republic of Korea, as technology holder countries and by Armenia and Ukraine as technology user countries.</a:t>
            </a:r>
          </a:p>
          <a:p>
            <a:pPr defTabSz="905805">
              <a:defRPr/>
            </a:pPr>
            <a:r>
              <a:rPr lang="en-GB" sz="1400" baseline="0" dirty="0" smtClean="0"/>
              <a:t>The studies had different objectives and different scopes. They have been documented in IAEA report TECDOC-1636  published in 2009.</a:t>
            </a:r>
          </a:p>
        </p:txBody>
      </p:sp>
      <p:sp>
        <p:nvSpPr>
          <p:cNvPr id="4" name="Slide Number Placeholder 3"/>
          <p:cNvSpPr>
            <a:spLocks noGrp="1"/>
          </p:cNvSpPr>
          <p:nvPr>
            <p:ph type="sldNum" sz="quarter" idx="10"/>
          </p:nvPr>
        </p:nvSpPr>
        <p:spPr/>
        <p:txBody>
          <a:bodyPr/>
          <a:lstStyle/>
          <a:p>
            <a:fld id="{6C3D9785-29E1-40D8-AF8D-D79FC014A7C9}" type="slidenum">
              <a:rPr lang="en-GB" smtClean="0"/>
              <a:pPr/>
              <a:t>8</a:t>
            </a:fld>
            <a:endParaRPr lang="en-GB"/>
          </a:p>
        </p:txBody>
      </p:sp>
      <p:sp>
        <p:nvSpPr>
          <p:cNvPr id="5" name="Date Placeholder 4"/>
          <p:cNvSpPr>
            <a:spLocks noGrp="1"/>
          </p:cNvSpPr>
          <p:nvPr>
            <p:ph type="dt" idx="11"/>
          </p:nvPr>
        </p:nvSpPr>
        <p:spPr/>
        <p:txBody>
          <a:bodyPr/>
          <a:lstStyle/>
          <a:p>
            <a:r>
              <a:rPr lang="en-GB" smtClean="0"/>
              <a:t>2012-04-23</a:t>
            </a:r>
            <a:endParaRPr lang="en-GB"/>
          </a:p>
        </p:txBody>
      </p:sp>
      <p:sp>
        <p:nvSpPr>
          <p:cNvPr id="6" name="Header Placeholder 5"/>
          <p:cNvSpPr>
            <a:spLocks noGrp="1"/>
          </p:cNvSpPr>
          <p:nvPr>
            <p:ph type="hdr" sz="quarter" idx="12"/>
          </p:nvPr>
        </p:nvSpPr>
        <p:spPr/>
        <p:txBody>
          <a:bodyPr/>
          <a:lstStyle/>
          <a:p>
            <a:r>
              <a:rPr lang="en-GB" smtClean="0"/>
              <a:t>NESA support package</a:t>
            </a:r>
            <a:endParaRPr lang="en-GB" dirty="0"/>
          </a:p>
        </p:txBody>
      </p:sp>
    </p:spTree>
    <p:extLst>
      <p:ext uri="{BB962C8B-B14F-4D97-AF65-F5344CB8AC3E}">
        <p14:creationId xmlns:p14="http://schemas.microsoft.com/office/powerpoint/2010/main" val="1482369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aseline="0" dirty="0" smtClean="0"/>
              <a:t>One multinational assessment was performed to evaluate a nuclear energy system based on fast reactors with a closed fuel cycle. Eight countries participated in this study- Canada, China. France, India, Japan, Republic of Korea, Russian Federation and Ukraine.  </a:t>
            </a:r>
          </a:p>
          <a:p>
            <a:r>
              <a:rPr lang="en-GB" sz="1400" baseline="0" dirty="0" smtClean="0"/>
              <a:t>		</a:t>
            </a:r>
          </a:p>
          <a:p>
            <a:r>
              <a:rPr lang="en-GB" sz="1400" baseline="0" dirty="0" smtClean="0"/>
              <a:t>The participants in the national and international NESA reported that the insights gained from the studies were worthwhile and </a:t>
            </a:r>
            <a:r>
              <a:rPr lang="en-GB" sz="1400" dirty="0" smtClean="0"/>
              <a:t> justified the </a:t>
            </a:r>
            <a:r>
              <a:rPr lang="en-GB" sz="1400" baseline="0" dirty="0" smtClean="0"/>
              <a:t>effort invested  in the studies.</a:t>
            </a:r>
            <a:r>
              <a:rPr lang="en-GB" sz="1400" dirty="0" smtClean="0"/>
              <a:t>  T</a:t>
            </a:r>
            <a:r>
              <a:rPr lang="en-GB" sz="1400" baseline="0" dirty="0" smtClean="0"/>
              <a:t>he participants</a:t>
            </a:r>
            <a:r>
              <a:rPr lang="en-GB" sz="1400" dirty="0" smtClean="0"/>
              <a:t> </a:t>
            </a:r>
            <a:r>
              <a:rPr lang="en-GB" sz="1400" baseline="0" dirty="0" smtClean="0"/>
              <a:t> also provided  valuable recommendations to the INPRO group, one of which was to support assessors with training and with a NESA support package, both of which are currently under development. </a:t>
            </a:r>
            <a:endParaRPr lang="en-GB" sz="1400" dirty="0" smtClean="0"/>
          </a:p>
          <a:p>
            <a:endParaRPr lang="en-GB" sz="1400" dirty="0"/>
          </a:p>
        </p:txBody>
      </p:sp>
      <p:sp>
        <p:nvSpPr>
          <p:cNvPr id="4" name="Slide Number Placeholder 3"/>
          <p:cNvSpPr>
            <a:spLocks noGrp="1"/>
          </p:cNvSpPr>
          <p:nvPr>
            <p:ph type="sldNum" sz="quarter" idx="10"/>
          </p:nvPr>
        </p:nvSpPr>
        <p:spPr/>
        <p:txBody>
          <a:bodyPr/>
          <a:lstStyle/>
          <a:p>
            <a:fld id="{6C3D9785-29E1-40D8-AF8D-D79FC014A7C9}" type="slidenum">
              <a:rPr lang="en-GB" smtClean="0"/>
              <a:pPr/>
              <a:t>9</a:t>
            </a:fld>
            <a:endParaRPr lang="en-GB"/>
          </a:p>
        </p:txBody>
      </p:sp>
      <p:sp>
        <p:nvSpPr>
          <p:cNvPr id="5" name="Date Placeholder 4"/>
          <p:cNvSpPr>
            <a:spLocks noGrp="1"/>
          </p:cNvSpPr>
          <p:nvPr>
            <p:ph type="dt" idx="11"/>
          </p:nvPr>
        </p:nvSpPr>
        <p:spPr/>
        <p:txBody>
          <a:bodyPr/>
          <a:lstStyle/>
          <a:p>
            <a:r>
              <a:rPr lang="en-GB" smtClean="0"/>
              <a:t>2012-04-23</a:t>
            </a:r>
            <a:endParaRPr lang="en-GB"/>
          </a:p>
        </p:txBody>
      </p:sp>
      <p:sp>
        <p:nvSpPr>
          <p:cNvPr id="6" name="Header Placeholder 5"/>
          <p:cNvSpPr>
            <a:spLocks noGrp="1"/>
          </p:cNvSpPr>
          <p:nvPr>
            <p:ph type="hdr" sz="quarter" idx="12"/>
          </p:nvPr>
        </p:nvSpPr>
        <p:spPr/>
        <p:txBody>
          <a:bodyPr/>
          <a:lstStyle/>
          <a:p>
            <a:r>
              <a:rPr lang="en-GB" smtClean="0"/>
              <a:t>NESA support package</a:t>
            </a:r>
            <a:endParaRPr lang="en-GB" dirty="0"/>
          </a:p>
        </p:txBody>
      </p:sp>
    </p:spTree>
    <p:extLst>
      <p:ext uri="{BB962C8B-B14F-4D97-AF65-F5344CB8AC3E}">
        <p14:creationId xmlns:p14="http://schemas.microsoft.com/office/powerpoint/2010/main" val="1536420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45" eaLnBrk="0" hangingPunct="0">
              <a:defRPr sz="2300" b="1">
                <a:solidFill>
                  <a:schemeClr val="tx1"/>
                </a:solidFill>
                <a:latin typeface="Times New Roman" pitchFamily="18" charset="0"/>
              </a:defRPr>
            </a:lvl1pPr>
            <a:lvl2pPr marL="715695" indent="-275267" defTabSz="885445" eaLnBrk="0" hangingPunct="0">
              <a:defRPr sz="2300" b="1">
                <a:solidFill>
                  <a:schemeClr val="tx1"/>
                </a:solidFill>
                <a:latin typeface="Times New Roman" pitchFamily="18" charset="0"/>
              </a:defRPr>
            </a:lvl2pPr>
            <a:lvl3pPr marL="1101071" indent="-220214" defTabSz="885445" eaLnBrk="0" hangingPunct="0">
              <a:defRPr sz="2300" b="1">
                <a:solidFill>
                  <a:schemeClr val="tx1"/>
                </a:solidFill>
                <a:latin typeface="Times New Roman" pitchFamily="18" charset="0"/>
              </a:defRPr>
            </a:lvl3pPr>
            <a:lvl4pPr marL="1541499" indent="-220214" defTabSz="885445" eaLnBrk="0" hangingPunct="0">
              <a:defRPr sz="2300" b="1">
                <a:solidFill>
                  <a:schemeClr val="tx1"/>
                </a:solidFill>
                <a:latin typeface="Times New Roman" pitchFamily="18" charset="0"/>
              </a:defRPr>
            </a:lvl4pPr>
            <a:lvl5pPr marL="1981926" indent="-220214" defTabSz="885445" eaLnBrk="0" hangingPunct="0">
              <a:defRPr sz="2300" b="1">
                <a:solidFill>
                  <a:schemeClr val="tx1"/>
                </a:solidFill>
                <a:latin typeface="Times New Roman" pitchFamily="18" charset="0"/>
              </a:defRPr>
            </a:lvl5pPr>
            <a:lvl6pPr marL="2422355" indent="-220214" defTabSz="885445" eaLnBrk="0" fontAlgn="base" hangingPunct="0">
              <a:spcBef>
                <a:spcPct val="0"/>
              </a:spcBef>
              <a:spcAft>
                <a:spcPct val="0"/>
              </a:spcAft>
              <a:defRPr sz="2300" b="1">
                <a:solidFill>
                  <a:schemeClr val="tx1"/>
                </a:solidFill>
                <a:latin typeface="Times New Roman" pitchFamily="18" charset="0"/>
              </a:defRPr>
            </a:lvl6pPr>
            <a:lvl7pPr marL="2862783" indent="-220214" defTabSz="885445" eaLnBrk="0" fontAlgn="base" hangingPunct="0">
              <a:spcBef>
                <a:spcPct val="0"/>
              </a:spcBef>
              <a:spcAft>
                <a:spcPct val="0"/>
              </a:spcAft>
              <a:defRPr sz="2300" b="1">
                <a:solidFill>
                  <a:schemeClr val="tx1"/>
                </a:solidFill>
                <a:latin typeface="Times New Roman" pitchFamily="18" charset="0"/>
              </a:defRPr>
            </a:lvl7pPr>
            <a:lvl8pPr marL="3303211" indent="-220214" defTabSz="885445" eaLnBrk="0" fontAlgn="base" hangingPunct="0">
              <a:spcBef>
                <a:spcPct val="0"/>
              </a:spcBef>
              <a:spcAft>
                <a:spcPct val="0"/>
              </a:spcAft>
              <a:defRPr sz="2300" b="1">
                <a:solidFill>
                  <a:schemeClr val="tx1"/>
                </a:solidFill>
                <a:latin typeface="Times New Roman" pitchFamily="18" charset="0"/>
              </a:defRPr>
            </a:lvl8pPr>
            <a:lvl9pPr marL="3743638" indent="-220214" defTabSz="885445" eaLnBrk="0" fontAlgn="base" hangingPunct="0">
              <a:spcBef>
                <a:spcPct val="0"/>
              </a:spcBef>
              <a:spcAft>
                <a:spcPct val="0"/>
              </a:spcAft>
              <a:defRPr sz="2300" b="1">
                <a:solidFill>
                  <a:schemeClr val="tx1"/>
                </a:solidFill>
                <a:latin typeface="Times New Roman" pitchFamily="18" charset="0"/>
              </a:defRPr>
            </a:lvl9pPr>
          </a:lstStyle>
          <a:p>
            <a:pPr eaLnBrk="1" hangingPunct="1"/>
            <a:fld id="{3EE445F6-1388-4B9E-8307-614255267A0A}" type="slidenum">
              <a:rPr lang="en-US" sz="1200" b="0">
                <a:solidFill>
                  <a:prstClr val="black"/>
                </a:solidFill>
                <a:ea typeface="ＭＳ Ｐゴシック" pitchFamily="34" charset="-128"/>
              </a:rPr>
              <a:pPr eaLnBrk="1" hangingPunct="1"/>
              <a:t>18</a:t>
            </a:fld>
            <a:endParaRPr lang="en-US" sz="1200" b="0">
              <a:solidFill>
                <a:prstClr val="black"/>
              </a:solidFill>
              <a:ea typeface="ＭＳ Ｐゴシック" pitchFamily="34"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083" eaLnBrk="0" hangingPunct="0">
              <a:defRPr sz="2400" b="1">
                <a:solidFill>
                  <a:schemeClr val="tx1"/>
                </a:solidFill>
                <a:latin typeface="Times New Roman" pitchFamily="18" charset="0"/>
              </a:defRPr>
            </a:lvl1pPr>
            <a:lvl2pPr marL="742885" indent="-285725" defTabSz="919083" eaLnBrk="0" hangingPunct="0">
              <a:defRPr sz="2400" b="1">
                <a:solidFill>
                  <a:schemeClr val="tx1"/>
                </a:solidFill>
                <a:latin typeface="Times New Roman" pitchFamily="18" charset="0"/>
              </a:defRPr>
            </a:lvl2pPr>
            <a:lvl3pPr marL="1142901" indent="-228580" defTabSz="919083" eaLnBrk="0" hangingPunct="0">
              <a:defRPr sz="2400" b="1">
                <a:solidFill>
                  <a:schemeClr val="tx1"/>
                </a:solidFill>
                <a:latin typeface="Times New Roman" pitchFamily="18" charset="0"/>
              </a:defRPr>
            </a:lvl3pPr>
            <a:lvl4pPr marL="1600061" indent="-228580" defTabSz="919083" eaLnBrk="0" hangingPunct="0">
              <a:defRPr sz="2400" b="1">
                <a:solidFill>
                  <a:schemeClr val="tx1"/>
                </a:solidFill>
                <a:latin typeface="Times New Roman" pitchFamily="18" charset="0"/>
              </a:defRPr>
            </a:lvl4pPr>
            <a:lvl5pPr marL="2057220" indent="-228580" defTabSz="919083" eaLnBrk="0" hangingPunct="0">
              <a:defRPr sz="2400" b="1">
                <a:solidFill>
                  <a:schemeClr val="tx1"/>
                </a:solidFill>
                <a:latin typeface="Times New Roman" pitchFamily="18" charset="0"/>
              </a:defRPr>
            </a:lvl5pPr>
            <a:lvl6pPr marL="2514381" indent="-228580" defTabSz="919083" eaLnBrk="0" fontAlgn="base" hangingPunct="0">
              <a:spcBef>
                <a:spcPct val="0"/>
              </a:spcBef>
              <a:spcAft>
                <a:spcPct val="0"/>
              </a:spcAft>
              <a:defRPr sz="2400" b="1">
                <a:solidFill>
                  <a:schemeClr val="tx1"/>
                </a:solidFill>
                <a:latin typeface="Times New Roman" pitchFamily="18" charset="0"/>
              </a:defRPr>
            </a:lvl6pPr>
            <a:lvl7pPr marL="2971541" indent="-228580" defTabSz="919083" eaLnBrk="0" fontAlgn="base" hangingPunct="0">
              <a:spcBef>
                <a:spcPct val="0"/>
              </a:spcBef>
              <a:spcAft>
                <a:spcPct val="0"/>
              </a:spcAft>
              <a:defRPr sz="2400" b="1">
                <a:solidFill>
                  <a:schemeClr val="tx1"/>
                </a:solidFill>
                <a:latin typeface="Times New Roman" pitchFamily="18" charset="0"/>
              </a:defRPr>
            </a:lvl7pPr>
            <a:lvl8pPr marL="3428701" indent="-228580" defTabSz="919083" eaLnBrk="0" fontAlgn="base" hangingPunct="0">
              <a:spcBef>
                <a:spcPct val="0"/>
              </a:spcBef>
              <a:spcAft>
                <a:spcPct val="0"/>
              </a:spcAft>
              <a:defRPr sz="2400" b="1">
                <a:solidFill>
                  <a:schemeClr val="tx1"/>
                </a:solidFill>
                <a:latin typeface="Times New Roman" pitchFamily="18" charset="0"/>
              </a:defRPr>
            </a:lvl8pPr>
            <a:lvl9pPr marL="3885861" indent="-228580" defTabSz="919083" eaLnBrk="0" fontAlgn="base" hangingPunct="0">
              <a:spcBef>
                <a:spcPct val="0"/>
              </a:spcBef>
              <a:spcAft>
                <a:spcPct val="0"/>
              </a:spcAft>
              <a:defRPr sz="2400" b="1">
                <a:solidFill>
                  <a:schemeClr val="tx1"/>
                </a:solidFill>
                <a:latin typeface="Times New Roman" pitchFamily="18" charset="0"/>
              </a:defRPr>
            </a:lvl9pPr>
          </a:lstStyle>
          <a:p>
            <a:pPr eaLnBrk="1" hangingPunct="1"/>
            <a:fld id="{3EE445F6-1388-4B9E-8307-614255267A0A}" type="slidenum">
              <a:rPr lang="en-US" sz="1200" b="0">
                <a:solidFill>
                  <a:prstClr val="black"/>
                </a:solidFill>
                <a:ea typeface="ＭＳ Ｐゴシック" pitchFamily="34" charset="-128"/>
              </a:rPr>
              <a:pPr eaLnBrk="1" hangingPunct="1"/>
              <a:t>28</a:t>
            </a:fld>
            <a:endParaRPr lang="en-US" sz="1200" b="0">
              <a:solidFill>
                <a:prstClr val="black"/>
              </a:solidFill>
              <a:ea typeface="ＭＳ Ｐゴシック" pitchFamily="34"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2.xml"/><Relationship Id="rId1" Type="http://schemas.openxmlformats.org/officeDocument/2006/relationships/themeOverride" Target="../theme/themeOverride2.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Master" Target="../slideMasters/slideMaster3.xml"/><Relationship Id="rId1" Type="http://schemas.openxmlformats.org/officeDocument/2006/relationships/themeOverride" Target="../theme/themeOverride3.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0"/>
          <p:cNvSpPr txBox="1">
            <a:spLocks noChangeArrowheads="1"/>
          </p:cNvSpPr>
          <p:nvPr/>
        </p:nvSpPr>
        <p:spPr bwMode="black">
          <a:xfrm>
            <a:off x="3505200" y="6019800"/>
            <a:ext cx="2209800" cy="661988"/>
          </a:xfrm>
          <a:prstGeom prst="rect">
            <a:avLst/>
          </a:prstGeom>
          <a:noFill/>
          <a:ln w="9525">
            <a:noFill/>
            <a:miter lim="800000"/>
            <a:headEnd/>
            <a:tailEnd/>
          </a:ln>
          <a:effectLst/>
        </p:spPr>
        <p:txBody>
          <a:bodyPr>
            <a:spAutoFit/>
          </a:bodyPr>
          <a:lstStyle/>
          <a:p>
            <a:pPr algn="ctr">
              <a:spcBef>
                <a:spcPct val="50000"/>
              </a:spcBef>
              <a:defRPr/>
            </a:pPr>
            <a:r>
              <a:rPr lang="en-GB">
                <a:solidFill>
                  <a:srgbClr val="FFFFFF"/>
                </a:solidFill>
                <a:latin typeface="Arial" charset="0"/>
              </a:rPr>
              <a:t>IAEA</a:t>
            </a:r>
          </a:p>
          <a:p>
            <a:pPr algn="ctr">
              <a:spcBef>
                <a:spcPct val="50000"/>
              </a:spcBef>
              <a:defRPr/>
            </a:pPr>
            <a:r>
              <a:rPr lang="en-GB" sz="900">
                <a:solidFill>
                  <a:srgbClr val="FFFFFF"/>
                </a:solidFill>
                <a:latin typeface="Arial" charset="0"/>
              </a:rPr>
              <a:t>International Atomic Energy Agency</a:t>
            </a:r>
          </a:p>
        </p:txBody>
      </p:sp>
      <p:pic>
        <p:nvPicPr>
          <p:cNvPr id="5" name="Picture 11" descr="IAEAlogo_Bl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4114800" y="5105400"/>
            <a:ext cx="1050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IAEAPresBkng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hidden">
          <a:xfrm>
            <a:off x="0" y="0"/>
            <a:ext cx="9140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0" y="1000125"/>
            <a:ext cx="9144000" cy="1771650"/>
          </a:xfrm>
        </p:spPr>
        <p:txBody>
          <a:bodyPr/>
          <a:lstStyle>
            <a:lvl1pPr algn="ctr">
              <a:defRPr>
                <a:solidFill>
                  <a:schemeClr val="tx2"/>
                </a:solidFill>
              </a:defRPr>
            </a:lvl1pPr>
          </a:lstStyle>
          <a:p>
            <a:r>
              <a:rPr lang="en-GB"/>
              <a:t>Click to edit Master title style</a:t>
            </a:r>
          </a:p>
        </p:txBody>
      </p:sp>
      <p:sp>
        <p:nvSpPr>
          <p:cNvPr id="4100" name="Rectangle 4"/>
          <p:cNvSpPr>
            <a:spLocks noGrp="1" noChangeArrowheads="1"/>
          </p:cNvSpPr>
          <p:nvPr>
            <p:ph type="subTitle" idx="1"/>
          </p:nvPr>
        </p:nvSpPr>
        <p:spPr>
          <a:xfrm>
            <a:off x="0" y="2797175"/>
            <a:ext cx="9144000" cy="1727200"/>
          </a:xfrm>
        </p:spPr>
        <p:txBody>
          <a:bodyPr anchor="ctr" anchorCtr="1"/>
          <a:lstStyle>
            <a:lvl1pPr marL="0" indent="0" algn="ctr">
              <a:buFontTx/>
              <a:buNone/>
              <a:defRPr>
                <a:solidFill>
                  <a:schemeClr val="hlink"/>
                </a:solidFill>
              </a:defRPr>
            </a:lvl1pPr>
          </a:lstStyle>
          <a:p>
            <a:r>
              <a:rPr lang="en-GB"/>
              <a:t>Click to edit Master subtitle style</a:t>
            </a:r>
          </a:p>
        </p:txBody>
      </p:sp>
    </p:spTree>
    <p:extLst>
      <p:ext uri="{BB962C8B-B14F-4D97-AF65-F5344CB8AC3E}">
        <p14:creationId xmlns:p14="http://schemas.microsoft.com/office/powerpoint/2010/main" val="2623167309"/>
      </p:ext>
    </p:extLst>
  </p:cSld>
  <p:clrMapOvr>
    <a:overrideClrMapping bg1="dk2" tx1="lt1" bg2="dk1"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2012</a:t>
            </a:r>
            <a:endParaRPr lang="en-GB"/>
          </a:p>
        </p:txBody>
      </p:sp>
      <p:sp>
        <p:nvSpPr>
          <p:cNvPr id="5" name="Rectangle 6"/>
          <p:cNvSpPr>
            <a:spLocks noGrp="1" noChangeArrowheads="1"/>
          </p:cNvSpPr>
          <p:nvPr>
            <p:ph type="ftr" sz="quarter" idx="11"/>
          </p:nvPr>
        </p:nvSpPr>
        <p:spPr>
          <a:ln/>
        </p:spPr>
        <p:txBody>
          <a:bodyPr/>
          <a:lstStyle>
            <a:lvl1pPr>
              <a:defRPr/>
            </a:lvl1pPr>
          </a:lstStyle>
          <a:p>
            <a:pPr>
              <a:defRPr/>
            </a:pPr>
            <a:r>
              <a:rPr lang="en-GB" smtClean="0"/>
              <a:t>INPRO (Gowin 2012)</a:t>
            </a: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7E56DC35-04AA-423E-B35E-2589563EDD1B}" type="slidenum">
              <a:rPr lang="en-GB"/>
              <a:pPr>
                <a:defRPr/>
              </a:pPr>
              <a:t>‹#›</a:t>
            </a:fld>
            <a:endParaRPr lang="en-GB"/>
          </a:p>
        </p:txBody>
      </p:sp>
    </p:spTree>
    <p:extLst>
      <p:ext uri="{BB962C8B-B14F-4D97-AF65-F5344CB8AC3E}">
        <p14:creationId xmlns:p14="http://schemas.microsoft.com/office/powerpoint/2010/main" val="1671637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8425"/>
            <a:ext cx="2147888" cy="5957888"/>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250825" y="98425"/>
            <a:ext cx="6292850" cy="595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2012</a:t>
            </a:r>
            <a:endParaRPr lang="en-GB"/>
          </a:p>
        </p:txBody>
      </p:sp>
      <p:sp>
        <p:nvSpPr>
          <p:cNvPr id="5" name="Rectangle 6"/>
          <p:cNvSpPr>
            <a:spLocks noGrp="1" noChangeArrowheads="1"/>
          </p:cNvSpPr>
          <p:nvPr>
            <p:ph type="ftr" sz="quarter" idx="11"/>
          </p:nvPr>
        </p:nvSpPr>
        <p:spPr>
          <a:ln/>
        </p:spPr>
        <p:txBody>
          <a:bodyPr/>
          <a:lstStyle>
            <a:lvl1pPr>
              <a:defRPr/>
            </a:lvl1pPr>
          </a:lstStyle>
          <a:p>
            <a:pPr>
              <a:defRPr/>
            </a:pPr>
            <a:r>
              <a:rPr lang="en-GB" smtClean="0"/>
              <a:t>INPRO (Gowin 2012)</a:t>
            </a: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7C9FF53B-FDE8-44FA-A6DF-F9504E3AD09C}" type="slidenum">
              <a:rPr lang="en-GB"/>
              <a:pPr>
                <a:defRPr/>
              </a:pPr>
              <a:t>‹#›</a:t>
            </a:fld>
            <a:endParaRPr lang="en-GB"/>
          </a:p>
        </p:txBody>
      </p:sp>
    </p:spTree>
    <p:extLst>
      <p:ext uri="{BB962C8B-B14F-4D97-AF65-F5344CB8AC3E}">
        <p14:creationId xmlns:p14="http://schemas.microsoft.com/office/powerpoint/2010/main" val="955675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82575" y="98425"/>
            <a:ext cx="6594475" cy="7620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250825" y="1341438"/>
            <a:ext cx="8593138" cy="2281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250825" y="3775075"/>
            <a:ext cx="8593138" cy="2281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2012</a:t>
            </a:r>
            <a:endParaRPr lang="en-GB"/>
          </a:p>
        </p:txBody>
      </p:sp>
      <p:sp>
        <p:nvSpPr>
          <p:cNvPr id="6" name="Rectangle 6"/>
          <p:cNvSpPr>
            <a:spLocks noGrp="1" noChangeArrowheads="1"/>
          </p:cNvSpPr>
          <p:nvPr>
            <p:ph type="ftr" sz="quarter" idx="11"/>
          </p:nvPr>
        </p:nvSpPr>
        <p:spPr>
          <a:ln/>
        </p:spPr>
        <p:txBody>
          <a:bodyPr/>
          <a:lstStyle>
            <a:lvl1pPr>
              <a:defRPr/>
            </a:lvl1pPr>
          </a:lstStyle>
          <a:p>
            <a:pPr>
              <a:defRPr/>
            </a:pPr>
            <a:r>
              <a:rPr lang="en-GB" smtClean="0"/>
              <a:t>INPRO (Gowin 2012)</a:t>
            </a: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EA840C96-DE02-48E3-A0BB-82BBA69AB21C}" type="slidenum">
              <a:rPr lang="en-GB"/>
              <a:pPr>
                <a:defRPr/>
              </a:pPr>
              <a:t>‹#›</a:t>
            </a:fld>
            <a:endParaRPr lang="en-GB"/>
          </a:p>
        </p:txBody>
      </p:sp>
    </p:spTree>
    <p:extLst>
      <p:ext uri="{BB962C8B-B14F-4D97-AF65-F5344CB8AC3E}">
        <p14:creationId xmlns:p14="http://schemas.microsoft.com/office/powerpoint/2010/main" val="3731533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575" y="98425"/>
            <a:ext cx="6594475" cy="762000"/>
          </a:xfrm>
        </p:spPr>
        <p:txBody>
          <a:bodyPr/>
          <a:lstStyle/>
          <a:p>
            <a:r>
              <a:rPr lang="en-US" smtClean="0"/>
              <a:t>Click to edit Master title style</a:t>
            </a:r>
            <a:endParaRPr lang="de-DE"/>
          </a:p>
        </p:txBody>
      </p:sp>
      <p:sp>
        <p:nvSpPr>
          <p:cNvPr id="3" name="Text Placeholder 2"/>
          <p:cNvSpPr>
            <a:spLocks noGrp="1"/>
          </p:cNvSpPr>
          <p:nvPr>
            <p:ph type="body" sz="half" idx="1"/>
          </p:nvPr>
        </p:nvSpPr>
        <p:spPr>
          <a:xfrm>
            <a:off x="250825" y="1341438"/>
            <a:ext cx="4219575" cy="471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22800" y="1341438"/>
            <a:ext cx="4221163" cy="471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2012</a:t>
            </a:r>
            <a:endParaRPr lang="en-GB"/>
          </a:p>
        </p:txBody>
      </p:sp>
      <p:sp>
        <p:nvSpPr>
          <p:cNvPr id="6" name="Rectangle 6"/>
          <p:cNvSpPr>
            <a:spLocks noGrp="1" noChangeArrowheads="1"/>
          </p:cNvSpPr>
          <p:nvPr>
            <p:ph type="ftr" sz="quarter" idx="11"/>
          </p:nvPr>
        </p:nvSpPr>
        <p:spPr>
          <a:ln/>
        </p:spPr>
        <p:txBody>
          <a:bodyPr/>
          <a:lstStyle>
            <a:lvl1pPr>
              <a:defRPr/>
            </a:lvl1pPr>
          </a:lstStyle>
          <a:p>
            <a:pPr>
              <a:defRPr/>
            </a:pPr>
            <a:r>
              <a:rPr lang="en-GB" smtClean="0"/>
              <a:t>INPRO (Gowin 2012)</a:t>
            </a: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CE8ED59C-1189-4AF9-832A-F6568F28AEF2}" type="slidenum">
              <a:rPr lang="en-GB"/>
              <a:pPr>
                <a:defRPr/>
              </a:pPr>
              <a:t>‹#›</a:t>
            </a:fld>
            <a:endParaRPr lang="en-GB"/>
          </a:p>
        </p:txBody>
      </p:sp>
    </p:spTree>
    <p:extLst>
      <p:ext uri="{BB962C8B-B14F-4D97-AF65-F5344CB8AC3E}">
        <p14:creationId xmlns:p14="http://schemas.microsoft.com/office/powerpoint/2010/main" val="1096526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82575" y="98425"/>
            <a:ext cx="6594475" cy="762000"/>
          </a:xfrm>
        </p:spPr>
        <p:txBody>
          <a:bodyPr/>
          <a:lstStyle/>
          <a:p>
            <a:r>
              <a:rPr lang="en-US" smtClean="0"/>
              <a:t>Click to edit Master title style</a:t>
            </a:r>
            <a:endParaRPr lang="de-DE"/>
          </a:p>
        </p:txBody>
      </p:sp>
      <p:sp>
        <p:nvSpPr>
          <p:cNvPr id="3" name="Text Placeholder 2"/>
          <p:cNvSpPr>
            <a:spLocks noGrp="1"/>
          </p:cNvSpPr>
          <p:nvPr>
            <p:ph type="body" sz="half" idx="1"/>
          </p:nvPr>
        </p:nvSpPr>
        <p:spPr>
          <a:xfrm>
            <a:off x="250825" y="1341438"/>
            <a:ext cx="8593138" cy="2281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250825" y="3775075"/>
            <a:ext cx="8593138" cy="2281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2012</a:t>
            </a:r>
            <a:endParaRPr lang="en-GB"/>
          </a:p>
        </p:txBody>
      </p:sp>
      <p:sp>
        <p:nvSpPr>
          <p:cNvPr id="6" name="Rectangle 6"/>
          <p:cNvSpPr>
            <a:spLocks noGrp="1" noChangeArrowheads="1"/>
          </p:cNvSpPr>
          <p:nvPr>
            <p:ph type="ftr" sz="quarter" idx="11"/>
          </p:nvPr>
        </p:nvSpPr>
        <p:spPr>
          <a:ln/>
        </p:spPr>
        <p:txBody>
          <a:bodyPr/>
          <a:lstStyle>
            <a:lvl1pPr>
              <a:defRPr/>
            </a:lvl1pPr>
          </a:lstStyle>
          <a:p>
            <a:pPr>
              <a:defRPr/>
            </a:pPr>
            <a:r>
              <a:rPr lang="en-GB" smtClean="0"/>
              <a:t>INPRO (Gowin 2012)</a:t>
            </a: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450A6A3F-383C-4513-8479-740AAA3E46AD}" type="slidenum">
              <a:rPr lang="en-GB"/>
              <a:pPr>
                <a:defRPr/>
              </a:pPr>
              <a:t>‹#›</a:t>
            </a:fld>
            <a:endParaRPr lang="en-GB"/>
          </a:p>
        </p:txBody>
      </p:sp>
    </p:spTree>
    <p:extLst>
      <p:ext uri="{BB962C8B-B14F-4D97-AF65-F5344CB8AC3E}">
        <p14:creationId xmlns:p14="http://schemas.microsoft.com/office/powerpoint/2010/main" val="3924299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82575" y="98425"/>
            <a:ext cx="6594475" cy="7620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250825" y="1341438"/>
            <a:ext cx="4219575" cy="471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622800" y="1341438"/>
            <a:ext cx="4221163" cy="471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2012</a:t>
            </a:r>
            <a:endParaRPr lang="en-GB"/>
          </a:p>
        </p:txBody>
      </p:sp>
      <p:sp>
        <p:nvSpPr>
          <p:cNvPr id="6" name="Rectangle 6"/>
          <p:cNvSpPr>
            <a:spLocks noGrp="1" noChangeArrowheads="1"/>
          </p:cNvSpPr>
          <p:nvPr>
            <p:ph type="ftr" sz="quarter" idx="11"/>
          </p:nvPr>
        </p:nvSpPr>
        <p:spPr>
          <a:ln/>
        </p:spPr>
        <p:txBody>
          <a:bodyPr/>
          <a:lstStyle>
            <a:lvl1pPr>
              <a:defRPr/>
            </a:lvl1pPr>
          </a:lstStyle>
          <a:p>
            <a:pPr>
              <a:defRPr/>
            </a:pPr>
            <a:r>
              <a:rPr lang="en-GB" smtClean="0"/>
              <a:t>INPRO (Gowin 2012)</a:t>
            </a: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A7AA9632-BC12-4D57-8300-659001056FB4}" type="slidenum">
              <a:rPr lang="en-GB"/>
              <a:pPr>
                <a:defRPr/>
              </a:pPr>
              <a:t>‹#›</a:t>
            </a:fld>
            <a:endParaRPr lang="en-GB"/>
          </a:p>
        </p:txBody>
      </p:sp>
    </p:spTree>
    <p:extLst>
      <p:ext uri="{BB962C8B-B14F-4D97-AF65-F5344CB8AC3E}">
        <p14:creationId xmlns:p14="http://schemas.microsoft.com/office/powerpoint/2010/main" val="1364020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82575" y="98425"/>
            <a:ext cx="6594475" cy="762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250825" y="1341438"/>
            <a:ext cx="8593138" cy="4714875"/>
          </a:xfrm>
        </p:spPr>
        <p:txBody>
          <a:bodyPr/>
          <a:lstStyle/>
          <a:p>
            <a:endParaRPr lang="en-GB"/>
          </a:p>
        </p:txBody>
      </p:sp>
      <p:sp>
        <p:nvSpPr>
          <p:cNvPr id="4" name="Date Placeholder 3"/>
          <p:cNvSpPr>
            <a:spLocks noGrp="1"/>
          </p:cNvSpPr>
          <p:nvPr>
            <p:ph type="dt" sz="half" idx="10"/>
          </p:nvPr>
        </p:nvSpPr>
        <p:spPr>
          <a:xfrm>
            <a:off x="6783388" y="6369050"/>
            <a:ext cx="1676400" cy="293688"/>
          </a:xfrm>
        </p:spPr>
        <p:txBody>
          <a:bodyPr/>
          <a:lstStyle>
            <a:lvl1pPr>
              <a:defRPr/>
            </a:lvl1pPr>
          </a:lstStyle>
          <a:p>
            <a:pPr>
              <a:defRPr/>
            </a:pPr>
            <a:r>
              <a:rPr lang="en-US" smtClean="0"/>
              <a:t>2012</a:t>
            </a:r>
            <a:endParaRPr lang="en-GB"/>
          </a:p>
        </p:txBody>
      </p:sp>
      <p:sp>
        <p:nvSpPr>
          <p:cNvPr id="5" name="Footer Placeholder 4"/>
          <p:cNvSpPr>
            <a:spLocks noGrp="1"/>
          </p:cNvSpPr>
          <p:nvPr>
            <p:ph type="ftr" sz="quarter" idx="11"/>
          </p:nvPr>
        </p:nvSpPr>
        <p:spPr>
          <a:xfrm>
            <a:off x="4154488" y="6369050"/>
            <a:ext cx="2624137" cy="293688"/>
          </a:xfrm>
        </p:spPr>
        <p:txBody>
          <a:bodyPr/>
          <a:lstStyle>
            <a:lvl1pPr>
              <a:defRPr/>
            </a:lvl1pPr>
          </a:lstStyle>
          <a:p>
            <a:pPr>
              <a:defRPr/>
            </a:pPr>
            <a:r>
              <a:rPr lang="en-GB" smtClean="0"/>
              <a:t>INPRO (Gowin 2012)</a:t>
            </a:r>
            <a:endParaRPr lang="en-GB"/>
          </a:p>
        </p:txBody>
      </p:sp>
      <p:sp>
        <p:nvSpPr>
          <p:cNvPr id="6" name="Slide Number Placeholder 5"/>
          <p:cNvSpPr>
            <a:spLocks noGrp="1"/>
          </p:cNvSpPr>
          <p:nvPr>
            <p:ph type="sldNum" sz="quarter" idx="12"/>
          </p:nvPr>
        </p:nvSpPr>
        <p:spPr>
          <a:xfrm>
            <a:off x="8472488" y="6369050"/>
            <a:ext cx="509587" cy="293688"/>
          </a:xfrm>
        </p:spPr>
        <p:txBody>
          <a:bodyPr/>
          <a:lstStyle>
            <a:lvl1pPr>
              <a:defRPr/>
            </a:lvl1pPr>
          </a:lstStyle>
          <a:p>
            <a:pPr>
              <a:defRPr/>
            </a:pPr>
            <a:fld id="{9D6091DC-6450-46A8-930C-0851AE5D122A}" type="slidenum">
              <a:rPr lang="en-GB"/>
              <a:pPr>
                <a:defRPr/>
              </a:pPr>
              <a:t>‹#›</a:t>
            </a:fld>
            <a:endParaRPr lang="en-GB"/>
          </a:p>
        </p:txBody>
      </p:sp>
    </p:spTree>
    <p:extLst>
      <p:ext uri="{BB962C8B-B14F-4D97-AF65-F5344CB8AC3E}">
        <p14:creationId xmlns:p14="http://schemas.microsoft.com/office/powerpoint/2010/main" val="3112834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
          <p:cNvSpPr>
            <a:spLocks noGrp="1" noChangeArrowheads="1"/>
          </p:cNvSpPr>
          <p:nvPr>
            <p:ph type="dt" sz="half" idx="10"/>
          </p:nvPr>
        </p:nvSpPr>
        <p:spPr>
          <a:ln/>
        </p:spPr>
        <p:txBody>
          <a:bodyPr/>
          <a:lstStyle>
            <a:lvl1pPr>
              <a:defRPr/>
            </a:lvl1pPr>
          </a:lstStyle>
          <a:p>
            <a:pPr>
              <a:defRPr/>
            </a:pPr>
            <a:r>
              <a:rPr lang="en-US" dirty="0" smtClean="0"/>
              <a:t>2-4 November 2011</a:t>
            </a: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r>
              <a:rPr lang="en-GB" dirty="0" smtClean="0"/>
              <a:t>INPRO Steering Committee #18 (2011)</a:t>
            </a:r>
            <a:endParaRPr lang="en-GB" dirty="0"/>
          </a:p>
        </p:txBody>
      </p:sp>
      <p:sp>
        <p:nvSpPr>
          <p:cNvPr id="6" name="Rectangle 7"/>
          <p:cNvSpPr>
            <a:spLocks noGrp="1" noChangeArrowheads="1"/>
          </p:cNvSpPr>
          <p:nvPr>
            <p:ph type="sldNum" sz="quarter" idx="12"/>
          </p:nvPr>
        </p:nvSpPr>
        <p:spPr>
          <a:ln/>
        </p:spPr>
        <p:txBody>
          <a:bodyPr/>
          <a:lstStyle>
            <a:lvl1pPr>
              <a:defRPr/>
            </a:lvl1pPr>
          </a:lstStyle>
          <a:p>
            <a:pPr>
              <a:defRPr/>
            </a:pPr>
            <a:fld id="{D2E3F6B6-0B5A-47E5-A342-49C590635EFA}" type="slidenum">
              <a:rPr lang="en-GB"/>
              <a:pPr>
                <a:defRPr/>
              </a:pPr>
              <a:t>‹#›</a:t>
            </a:fld>
            <a:endParaRPr lang="en-GB" dirty="0"/>
          </a:p>
        </p:txBody>
      </p:sp>
    </p:spTree>
    <p:extLst>
      <p:ext uri="{BB962C8B-B14F-4D97-AF65-F5344CB8AC3E}">
        <p14:creationId xmlns:p14="http://schemas.microsoft.com/office/powerpoint/2010/main" val="2131315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dirty="0" smtClean="0"/>
              <a:t>2-4 November 2011</a:t>
            </a: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r>
              <a:rPr lang="en-GB" dirty="0" smtClean="0"/>
              <a:t>INPRO Steering Committee #18 (2011)</a:t>
            </a:r>
            <a:endParaRPr lang="en-GB" dirty="0"/>
          </a:p>
        </p:txBody>
      </p:sp>
      <p:sp>
        <p:nvSpPr>
          <p:cNvPr id="6" name="Rectangle 7"/>
          <p:cNvSpPr>
            <a:spLocks noGrp="1" noChangeArrowheads="1"/>
          </p:cNvSpPr>
          <p:nvPr>
            <p:ph type="sldNum" sz="quarter" idx="12"/>
          </p:nvPr>
        </p:nvSpPr>
        <p:spPr>
          <a:ln/>
        </p:spPr>
        <p:txBody>
          <a:bodyPr/>
          <a:lstStyle>
            <a:lvl1pPr>
              <a:defRPr/>
            </a:lvl1pPr>
          </a:lstStyle>
          <a:p>
            <a:pPr>
              <a:defRPr/>
            </a:pPr>
            <a:fld id="{5ED1A32C-E155-4CAE-81B4-71035A2B717D}" type="slidenum">
              <a:rPr lang="en-GB"/>
              <a:pPr>
                <a:defRPr/>
              </a:pPr>
              <a:t>‹#›</a:t>
            </a:fld>
            <a:endParaRPr lang="en-GB" dirty="0"/>
          </a:p>
        </p:txBody>
      </p:sp>
    </p:spTree>
    <p:extLst>
      <p:ext uri="{BB962C8B-B14F-4D97-AF65-F5344CB8AC3E}">
        <p14:creationId xmlns:p14="http://schemas.microsoft.com/office/powerpoint/2010/main" val="1274331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250825" y="1341438"/>
            <a:ext cx="4219575"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22800" y="1341438"/>
            <a:ext cx="4221163"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5"/>
          <p:cNvSpPr>
            <a:spLocks noGrp="1" noChangeArrowheads="1"/>
          </p:cNvSpPr>
          <p:nvPr>
            <p:ph type="dt" sz="half" idx="10"/>
          </p:nvPr>
        </p:nvSpPr>
        <p:spPr>
          <a:ln/>
        </p:spPr>
        <p:txBody>
          <a:bodyPr/>
          <a:lstStyle>
            <a:lvl1pPr>
              <a:defRPr/>
            </a:lvl1pPr>
          </a:lstStyle>
          <a:p>
            <a:pPr>
              <a:defRPr/>
            </a:pPr>
            <a:r>
              <a:rPr lang="en-US" dirty="0" smtClean="0"/>
              <a:t>2-4 November 2011</a:t>
            </a:r>
            <a:endParaRPr lang="en-GB" dirty="0"/>
          </a:p>
        </p:txBody>
      </p:sp>
      <p:sp>
        <p:nvSpPr>
          <p:cNvPr id="6" name="Rectangle 6"/>
          <p:cNvSpPr>
            <a:spLocks noGrp="1" noChangeArrowheads="1"/>
          </p:cNvSpPr>
          <p:nvPr>
            <p:ph type="ftr" sz="quarter" idx="11"/>
          </p:nvPr>
        </p:nvSpPr>
        <p:spPr>
          <a:ln/>
        </p:spPr>
        <p:txBody>
          <a:bodyPr/>
          <a:lstStyle>
            <a:lvl1pPr>
              <a:defRPr/>
            </a:lvl1pPr>
          </a:lstStyle>
          <a:p>
            <a:pPr>
              <a:defRPr/>
            </a:pPr>
            <a:r>
              <a:rPr lang="en-GB" dirty="0" smtClean="0"/>
              <a:t>INPRO Steering Committee #18 (2011)</a:t>
            </a:r>
            <a:endParaRPr lang="en-GB" dirty="0"/>
          </a:p>
        </p:txBody>
      </p:sp>
      <p:sp>
        <p:nvSpPr>
          <p:cNvPr id="7" name="Rectangle 7"/>
          <p:cNvSpPr>
            <a:spLocks noGrp="1" noChangeArrowheads="1"/>
          </p:cNvSpPr>
          <p:nvPr>
            <p:ph type="sldNum" sz="quarter" idx="12"/>
          </p:nvPr>
        </p:nvSpPr>
        <p:spPr>
          <a:ln/>
        </p:spPr>
        <p:txBody>
          <a:bodyPr/>
          <a:lstStyle>
            <a:lvl1pPr>
              <a:defRPr/>
            </a:lvl1pPr>
          </a:lstStyle>
          <a:p>
            <a:pPr>
              <a:defRPr/>
            </a:pPr>
            <a:fld id="{9D9CCBD9-4421-4F1C-9EEB-18BBCBA16BBB}" type="slidenum">
              <a:rPr lang="en-GB"/>
              <a:pPr>
                <a:defRPr/>
              </a:pPr>
              <a:t>‹#›</a:t>
            </a:fld>
            <a:endParaRPr lang="en-GB" dirty="0"/>
          </a:p>
        </p:txBody>
      </p:sp>
    </p:spTree>
    <p:extLst>
      <p:ext uri="{BB962C8B-B14F-4D97-AF65-F5344CB8AC3E}">
        <p14:creationId xmlns:p14="http://schemas.microsoft.com/office/powerpoint/2010/main" val="167862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de-DE"/>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
          <p:cNvSpPr>
            <a:spLocks noGrp="1" noChangeArrowheads="1"/>
          </p:cNvSpPr>
          <p:nvPr>
            <p:ph type="dt" sz="half" idx="10"/>
          </p:nvPr>
        </p:nvSpPr>
        <p:spPr>
          <a:ln/>
        </p:spPr>
        <p:txBody>
          <a:bodyPr/>
          <a:lstStyle>
            <a:lvl1pPr>
              <a:defRPr>
                <a:latin typeface="Calibri" pitchFamily="34" charset="0"/>
                <a:cs typeface="Calibri" pitchFamily="34" charset="0"/>
              </a:defRPr>
            </a:lvl1pPr>
          </a:lstStyle>
          <a:p>
            <a:pPr>
              <a:defRPr/>
            </a:pPr>
            <a:r>
              <a:rPr lang="en-US" smtClean="0"/>
              <a:t>2012</a:t>
            </a:r>
            <a:endParaRPr lang="en-GB"/>
          </a:p>
        </p:txBody>
      </p:sp>
      <p:sp>
        <p:nvSpPr>
          <p:cNvPr id="5" name="Rectangle 6"/>
          <p:cNvSpPr>
            <a:spLocks noGrp="1" noChangeArrowheads="1"/>
          </p:cNvSpPr>
          <p:nvPr>
            <p:ph type="ftr" sz="quarter" idx="11"/>
          </p:nvPr>
        </p:nvSpPr>
        <p:spPr>
          <a:ln/>
        </p:spPr>
        <p:txBody>
          <a:bodyPr/>
          <a:lstStyle>
            <a:lvl1pPr>
              <a:defRPr>
                <a:latin typeface="Calibri" pitchFamily="34" charset="0"/>
                <a:cs typeface="Calibri" pitchFamily="34" charset="0"/>
              </a:defRPr>
            </a:lvl1pPr>
          </a:lstStyle>
          <a:p>
            <a:pPr>
              <a:defRPr/>
            </a:pPr>
            <a:r>
              <a:rPr lang="en-GB" smtClean="0"/>
              <a:t>INPRO (Gowin 2012)</a:t>
            </a:r>
            <a:endParaRPr lang="en-GB"/>
          </a:p>
        </p:txBody>
      </p:sp>
      <p:sp>
        <p:nvSpPr>
          <p:cNvPr id="6" name="Rectangle 7"/>
          <p:cNvSpPr>
            <a:spLocks noGrp="1" noChangeArrowheads="1"/>
          </p:cNvSpPr>
          <p:nvPr>
            <p:ph type="sldNum" sz="quarter" idx="12"/>
          </p:nvPr>
        </p:nvSpPr>
        <p:spPr>
          <a:ln/>
        </p:spPr>
        <p:txBody>
          <a:bodyPr/>
          <a:lstStyle>
            <a:lvl1pPr>
              <a:defRPr>
                <a:latin typeface="Calibri" pitchFamily="34" charset="0"/>
                <a:cs typeface="Calibri" pitchFamily="34" charset="0"/>
              </a:defRPr>
            </a:lvl1pPr>
          </a:lstStyle>
          <a:p>
            <a:pPr>
              <a:defRPr/>
            </a:pPr>
            <a:fld id="{C42BD1C6-D7BA-485E-83BA-D149A8DC54B9}" type="slidenum">
              <a:rPr lang="en-GB" smtClean="0"/>
              <a:pPr>
                <a:defRPr/>
              </a:pPr>
              <a:t>‹#›</a:t>
            </a:fld>
            <a:endParaRPr lang="en-GB"/>
          </a:p>
        </p:txBody>
      </p:sp>
    </p:spTree>
    <p:extLst>
      <p:ext uri="{BB962C8B-B14F-4D97-AF65-F5344CB8AC3E}">
        <p14:creationId xmlns:p14="http://schemas.microsoft.com/office/powerpoint/2010/main" val="2615094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5"/>
          <p:cNvSpPr>
            <a:spLocks noGrp="1" noChangeArrowheads="1"/>
          </p:cNvSpPr>
          <p:nvPr>
            <p:ph type="dt" sz="half" idx="10"/>
          </p:nvPr>
        </p:nvSpPr>
        <p:spPr>
          <a:ln/>
        </p:spPr>
        <p:txBody>
          <a:bodyPr/>
          <a:lstStyle>
            <a:lvl1pPr>
              <a:defRPr/>
            </a:lvl1pPr>
          </a:lstStyle>
          <a:p>
            <a:pPr>
              <a:defRPr/>
            </a:pPr>
            <a:r>
              <a:rPr lang="en-US" dirty="0" smtClean="0"/>
              <a:t>2-4 November 2011</a:t>
            </a:r>
            <a:endParaRPr lang="en-GB" dirty="0"/>
          </a:p>
        </p:txBody>
      </p:sp>
      <p:sp>
        <p:nvSpPr>
          <p:cNvPr id="8" name="Rectangle 6"/>
          <p:cNvSpPr>
            <a:spLocks noGrp="1" noChangeArrowheads="1"/>
          </p:cNvSpPr>
          <p:nvPr>
            <p:ph type="ftr" sz="quarter" idx="11"/>
          </p:nvPr>
        </p:nvSpPr>
        <p:spPr>
          <a:ln/>
        </p:spPr>
        <p:txBody>
          <a:bodyPr/>
          <a:lstStyle>
            <a:lvl1pPr>
              <a:defRPr/>
            </a:lvl1pPr>
          </a:lstStyle>
          <a:p>
            <a:pPr>
              <a:defRPr/>
            </a:pPr>
            <a:r>
              <a:rPr lang="en-GB" dirty="0" smtClean="0"/>
              <a:t>INPRO Steering Committee #18 (2011)</a:t>
            </a:r>
            <a:endParaRPr lang="en-GB" dirty="0"/>
          </a:p>
        </p:txBody>
      </p:sp>
      <p:sp>
        <p:nvSpPr>
          <p:cNvPr id="9" name="Rectangle 7"/>
          <p:cNvSpPr>
            <a:spLocks noGrp="1" noChangeArrowheads="1"/>
          </p:cNvSpPr>
          <p:nvPr>
            <p:ph type="sldNum" sz="quarter" idx="12"/>
          </p:nvPr>
        </p:nvSpPr>
        <p:spPr>
          <a:ln/>
        </p:spPr>
        <p:txBody>
          <a:bodyPr/>
          <a:lstStyle>
            <a:lvl1pPr>
              <a:defRPr/>
            </a:lvl1pPr>
          </a:lstStyle>
          <a:p>
            <a:pPr>
              <a:defRPr/>
            </a:pPr>
            <a:fld id="{09955E00-CDD2-4DEF-9B41-00445B581CE9}" type="slidenum">
              <a:rPr lang="en-GB"/>
              <a:pPr>
                <a:defRPr/>
              </a:pPr>
              <a:t>‹#›</a:t>
            </a:fld>
            <a:endParaRPr lang="en-GB" dirty="0"/>
          </a:p>
        </p:txBody>
      </p:sp>
    </p:spTree>
    <p:extLst>
      <p:ext uri="{BB962C8B-B14F-4D97-AF65-F5344CB8AC3E}">
        <p14:creationId xmlns:p14="http://schemas.microsoft.com/office/powerpoint/2010/main" val="2854223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5"/>
          <p:cNvSpPr>
            <a:spLocks noGrp="1" noChangeArrowheads="1"/>
          </p:cNvSpPr>
          <p:nvPr>
            <p:ph type="dt" sz="half" idx="10"/>
          </p:nvPr>
        </p:nvSpPr>
        <p:spPr>
          <a:ln/>
        </p:spPr>
        <p:txBody>
          <a:bodyPr/>
          <a:lstStyle>
            <a:lvl1pPr>
              <a:defRPr/>
            </a:lvl1pPr>
          </a:lstStyle>
          <a:p>
            <a:pPr>
              <a:defRPr/>
            </a:pPr>
            <a:r>
              <a:rPr lang="en-US" dirty="0" smtClean="0"/>
              <a:t>2-4 November 2011</a:t>
            </a:r>
            <a:endParaRPr lang="en-GB" dirty="0"/>
          </a:p>
        </p:txBody>
      </p:sp>
      <p:sp>
        <p:nvSpPr>
          <p:cNvPr id="4" name="Rectangle 6"/>
          <p:cNvSpPr>
            <a:spLocks noGrp="1" noChangeArrowheads="1"/>
          </p:cNvSpPr>
          <p:nvPr>
            <p:ph type="ftr" sz="quarter" idx="11"/>
          </p:nvPr>
        </p:nvSpPr>
        <p:spPr>
          <a:ln/>
        </p:spPr>
        <p:txBody>
          <a:bodyPr/>
          <a:lstStyle>
            <a:lvl1pPr>
              <a:defRPr/>
            </a:lvl1pPr>
          </a:lstStyle>
          <a:p>
            <a:pPr>
              <a:defRPr/>
            </a:pPr>
            <a:r>
              <a:rPr lang="en-GB" dirty="0" smtClean="0"/>
              <a:t>INPRO Steering Committee #18 (2011)</a:t>
            </a:r>
            <a:endParaRPr lang="en-GB" dirty="0"/>
          </a:p>
        </p:txBody>
      </p:sp>
      <p:sp>
        <p:nvSpPr>
          <p:cNvPr id="5" name="Rectangle 7"/>
          <p:cNvSpPr>
            <a:spLocks noGrp="1" noChangeArrowheads="1"/>
          </p:cNvSpPr>
          <p:nvPr>
            <p:ph type="sldNum" sz="quarter" idx="12"/>
          </p:nvPr>
        </p:nvSpPr>
        <p:spPr>
          <a:ln/>
        </p:spPr>
        <p:txBody>
          <a:bodyPr/>
          <a:lstStyle>
            <a:lvl1pPr>
              <a:defRPr/>
            </a:lvl1pPr>
          </a:lstStyle>
          <a:p>
            <a:pPr>
              <a:defRPr/>
            </a:pPr>
            <a:fld id="{057AF54A-AEBF-41AC-AE14-092953A848C9}" type="slidenum">
              <a:rPr lang="en-GB"/>
              <a:pPr>
                <a:defRPr/>
              </a:pPr>
              <a:t>‹#›</a:t>
            </a:fld>
            <a:endParaRPr lang="en-GB" dirty="0"/>
          </a:p>
        </p:txBody>
      </p:sp>
    </p:spTree>
    <p:extLst>
      <p:ext uri="{BB962C8B-B14F-4D97-AF65-F5344CB8AC3E}">
        <p14:creationId xmlns:p14="http://schemas.microsoft.com/office/powerpoint/2010/main" val="1308660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dirty="0" smtClean="0"/>
              <a:t>2-4 November 2011</a:t>
            </a:r>
            <a:endParaRPr lang="en-GB" dirty="0"/>
          </a:p>
        </p:txBody>
      </p:sp>
      <p:sp>
        <p:nvSpPr>
          <p:cNvPr id="3" name="Rectangle 6"/>
          <p:cNvSpPr>
            <a:spLocks noGrp="1" noChangeArrowheads="1"/>
          </p:cNvSpPr>
          <p:nvPr>
            <p:ph type="ftr" sz="quarter" idx="11"/>
          </p:nvPr>
        </p:nvSpPr>
        <p:spPr>
          <a:ln/>
        </p:spPr>
        <p:txBody>
          <a:bodyPr/>
          <a:lstStyle>
            <a:lvl1pPr>
              <a:defRPr/>
            </a:lvl1pPr>
          </a:lstStyle>
          <a:p>
            <a:pPr>
              <a:defRPr/>
            </a:pPr>
            <a:r>
              <a:rPr lang="en-GB" dirty="0" smtClean="0"/>
              <a:t>INPRO Steering Committee #18 (2011)</a:t>
            </a:r>
            <a:endParaRPr lang="en-GB" dirty="0"/>
          </a:p>
        </p:txBody>
      </p:sp>
      <p:sp>
        <p:nvSpPr>
          <p:cNvPr id="4" name="Rectangle 7"/>
          <p:cNvSpPr>
            <a:spLocks noGrp="1" noChangeArrowheads="1"/>
          </p:cNvSpPr>
          <p:nvPr>
            <p:ph type="sldNum" sz="quarter" idx="12"/>
          </p:nvPr>
        </p:nvSpPr>
        <p:spPr>
          <a:ln/>
        </p:spPr>
        <p:txBody>
          <a:bodyPr/>
          <a:lstStyle>
            <a:lvl1pPr>
              <a:defRPr/>
            </a:lvl1pPr>
          </a:lstStyle>
          <a:p>
            <a:pPr>
              <a:defRPr/>
            </a:pPr>
            <a:fld id="{D183DD67-131F-4E93-8F14-A6D7B2DACB7F}" type="slidenum">
              <a:rPr lang="en-GB"/>
              <a:pPr>
                <a:defRPr/>
              </a:pPr>
              <a:t>‹#›</a:t>
            </a:fld>
            <a:endParaRPr lang="en-GB" dirty="0"/>
          </a:p>
        </p:txBody>
      </p:sp>
    </p:spTree>
    <p:extLst>
      <p:ext uri="{BB962C8B-B14F-4D97-AF65-F5344CB8AC3E}">
        <p14:creationId xmlns:p14="http://schemas.microsoft.com/office/powerpoint/2010/main" val="3330822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dirty="0" smtClean="0"/>
              <a:t>2-4 November 2011</a:t>
            </a:r>
            <a:endParaRPr lang="en-GB" dirty="0"/>
          </a:p>
        </p:txBody>
      </p:sp>
      <p:sp>
        <p:nvSpPr>
          <p:cNvPr id="6" name="Rectangle 6"/>
          <p:cNvSpPr>
            <a:spLocks noGrp="1" noChangeArrowheads="1"/>
          </p:cNvSpPr>
          <p:nvPr>
            <p:ph type="ftr" sz="quarter" idx="11"/>
          </p:nvPr>
        </p:nvSpPr>
        <p:spPr>
          <a:ln/>
        </p:spPr>
        <p:txBody>
          <a:bodyPr/>
          <a:lstStyle>
            <a:lvl1pPr>
              <a:defRPr/>
            </a:lvl1pPr>
          </a:lstStyle>
          <a:p>
            <a:pPr>
              <a:defRPr/>
            </a:pPr>
            <a:r>
              <a:rPr lang="en-GB" dirty="0" smtClean="0"/>
              <a:t>INPRO Steering Committee #18 (2011)</a:t>
            </a:r>
            <a:endParaRPr lang="en-GB" dirty="0"/>
          </a:p>
        </p:txBody>
      </p:sp>
      <p:sp>
        <p:nvSpPr>
          <p:cNvPr id="7" name="Rectangle 7"/>
          <p:cNvSpPr>
            <a:spLocks noGrp="1" noChangeArrowheads="1"/>
          </p:cNvSpPr>
          <p:nvPr>
            <p:ph type="sldNum" sz="quarter" idx="12"/>
          </p:nvPr>
        </p:nvSpPr>
        <p:spPr>
          <a:ln/>
        </p:spPr>
        <p:txBody>
          <a:bodyPr/>
          <a:lstStyle>
            <a:lvl1pPr>
              <a:defRPr/>
            </a:lvl1pPr>
          </a:lstStyle>
          <a:p>
            <a:pPr>
              <a:defRPr/>
            </a:pPr>
            <a:fld id="{5C60108E-877E-45FD-AD13-40FADFDB77DE}" type="slidenum">
              <a:rPr lang="en-GB"/>
              <a:pPr>
                <a:defRPr/>
              </a:pPr>
              <a:t>‹#›</a:t>
            </a:fld>
            <a:endParaRPr lang="en-GB" dirty="0"/>
          </a:p>
        </p:txBody>
      </p:sp>
    </p:spTree>
    <p:extLst>
      <p:ext uri="{BB962C8B-B14F-4D97-AF65-F5344CB8AC3E}">
        <p14:creationId xmlns:p14="http://schemas.microsoft.com/office/powerpoint/2010/main" val="1521787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dirty="0" smtClean="0"/>
              <a:t>2-4 November 2011</a:t>
            </a:r>
            <a:endParaRPr lang="en-GB" dirty="0"/>
          </a:p>
        </p:txBody>
      </p:sp>
      <p:sp>
        <p:nvSpPr>
          <p:cNvPr id="6" name="Rectangle 6"/>
          <p:cNvSpPr>
            <a:spLocks noGrp="1" noChangeArrowheads="1"/>
          </p:cNvSpPr>
          <p:nvPr>
            <p:ph type="ftr" sz="quarter" idx="11"/>
          </p:nvPr>
        </p:nvSpPr>
        <p:spPr>
          <a:ln/>
        </p:spPr>
        <p:txBody>
          <a:bodyPr/>
          <a:lstStyle>
            <a:lvl1pPr>
              <a:defRPr/>
            </a:lvl1pPr>
          </a:lstStyle>
          <a:p>
            <a:pPr>
              <a:defRPr/>
            </a:pPr>
            <a:r>
              <a:rPr lang="en-GB" dirty="0" smtClean="0"/>
              <a:t>INPRO Steering Committee #18 (2011)</a:t>
            </a:r>
            <a:endParaRPr lang="en-GB" dirty="0"/>
          </a:p>
        </p:txBody>
      </p:sp>
      <p:sp>
        <p:nvSpPr>
          <p:cNvPr id="7" name="Rectangle 7"/>
          <p:cNvSpPr>
            <a:spLocks noGrp="1" noChangeArrowheads="1"/>
          </p:cNvSpPr>
          <p:nvPr>
            <p:ph type="sldNum" sz="quarter" idx="12"/>
          </p:nvPr>
        </p:nvSpPr>
        <p:spPr>
          <a:ln/>
        </p:spPr>
        <p:txBody>
          <a:bodyPr/>
          <a:lstStyle>
            <a:lvl1pPr>
              <a:defRPr/>
            </a:lvl1pPr>
          </a:lstStyle>
          <a:p>
            <a:pPr>
              <a:defRPr/>
            </a:pPr>
            <a:fld id="{CA0961C4-7C32-4F19-A2D3-850C9F785AD6}" type="slidenum">
              <a:rPr lang="en-GB"/>
              <a:pPr>
                <a:defRPr/>
              </a:pPr>
              <a:t>‹#›</a:t>
            </a:fld>
            <a:endParaRPr lang="en-GB" dirty="0"/>
          </a:p>
        </p:txBody>
      </p:sp>
    </p:spTree>
    <p:extLst>
      <p:ext uri="{BB962C8B-B14F-4D97-AF65-F5344CB8AC3E}">
        <p14:creationId xmlns:p14="http://schemas.microsoft.com/office/powerpoint/2010/main" val="1092771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
          <p:cNvSpPr>
            <a:spLocks noGrp="1" noChangeArrowheads="1"/>
          </p:cNvSpPr>
          <p:nvPr>
            <p:ph type="dt" sz="half" idx="10"/>
          </p:nvPr>
        </p:nvSpPr>
        <p:spPr>
          <a:ln/>
        </p:spPr>
        <p:txBody>
          <a:bodyPr/>
          <a:lstStyle>
            <a:lvl1pPr>
              <a:defRPr/>
            </a:lvl1pPr>
          </a:lstStyle>
          <a:p>
            <a:pPr>
              <a:defRPr/>
            </a:pPr>
            <a:r>
              <a:rPr lang="en-US" dirty="0" smtClean="0"/>
              <a:t>2-4 November 2011</a:t>
            </a: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r>
              <a:rPr lang="en-GB" dirty="0" smtClean="0"/>
              <a:t>INPRO Steering Committee #18 (2011)</a:t>
            </a:r>
            <a:endParaRPr lang="en-GB" dirty="0"/>
          </a:p>
        </p:txBody>
      </p:sp>
      <p:sp>
        <p:nvSpPr>
          <p:cNvPr id="6" name="Rectangle 7"/>
          <p:cNvSpPr>
            <a:spLocks noGrp="1" noChangeArrowheads="1"/>
          </p:cNvSpPr>
          <p:nvPr>
            <p:ph type="sldNum" sz="quarter" idx="12"/>
          </p:nvPr>
        </p:nvSpPr>
        <p:spPr>
          <a:ln/>
        </p:spPr>
        <p:txBody>
          <a:bodyPr/>
          <a:lstStyle>
            <a:lvl1pPr>
              <a:defRPr/>
            </a:lvl1pPr>
          </a:lstStyle>
          <a:p>
            <a:pPr>
              <a:defRPr/>
            </a:pPr>
            <a:fld id="{6E9B5248-23B5-4D4D-8A94-168B8EB4BCAB}" type="slidenum">
              <a:rPr lang="en-GB"/>
              <a:pPr>
                <a:defRPr/>
              </a:pPr>
              <a:t>‹#›</a:t>
            </a:fld>
            <a:endParaRPr lang="en-GB" dirty="0"/>
          </a:p>
        </p:txBody>
      </p:sp>
    </p:spTree>
    <p:extLst>
      <p:ext uri="{BB962C8B-B14F-4D97-AF65-F5344CB8AC3E}">
        <p14:creationId xmlns:p14="http://schemas.microsoft.com/office/powerpoint/2010/main" val="2397760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8425"/>
            <a:ext cx="2147888" cy="5957888"/>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250825" y="98425"/>
            <a:ext cx="6292850" cy="595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
          <p:cNvSpPr>
            <a:spLocks noGrp="1" noChangeArrowheads="1"/>
          </p:cNvSpPr>
          <p:nvPr>
            <p:ph type="dt" sz="half" idx="10"/>
          </p:nvPr>
        </p:nvSpPr>
        <p:spPr>
          <a:ln/>
        </p:spPr>
        <p:txBody>
          <a:bodyPr/>
          <a:lstStyle>
            <a:lvl1pPr>
              <a:defRPr/>
            </a:lvl1pPr>
          </a:lstStyle>
          <a:p>
            <a:pPr>
              <a:defRPr/>
            </a:pPr>
            <a:r>
              <a:rPr lang="en-US" dirty="0" smtClean="0"/>
              <a:t>2-4 November 2011</a:t>
            </a: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r>
              <a:rPr lang="en-GB" dirty="0" smtClean="0"/>
              <a:t>INPRO Steering Committee #18 (2011)</a:t>
            </a:r>
            <a:endParaRPr lang="en-GB" dirty="0"/>
          </a:p>
        </p:txBody>
      </p:sp>
      <p:sp>
        <p:nvSpPr>
          <p:cNvPr id="6" name="Rectangle 7"/>
          <p:cNvSpPr>
            <a:spLocks noGrp="1" noChangeArrowheads="1"/>
          </p:cNvSpPr>
          <p:nvPr>
            <p:ph type="sldNum" sz="quarter" idx="12"/>
          </p:nvPr>
        </p:nvSpPr>
        <p:spPr>
          <a:ln/>
        </p:spPr>
        <p:txBody>
          <a:bodyPr/>
          <a:lstStyle>
            <a:lvl1pPr>
              <a:defRPr/>
            </a:lvl1pPr>
          </a:lstStyle>
          <a:p>
            <a:pPr>
              <a:defRPr/>
            </a:pPr>
            <a:fld id="{230A2678-29D9-487B-8C28-888FED4FA88C}" type="slidenum">
              <a:rPr lang="en-GB"/>
              <a:pPr>
                <a:defRPr/>
              </a:pPr>
              <a:t>‹#›</a:t>
            </a:fld>
            <a:endParaRPr lang="en-GB" dirty="0"/>
          </a:p>
        </p:txBody>
      </p:sp>
    </p:spTree>
    <p:extLst>
      <p:ext uri="{BB962C8B-B14F-4D97-AF65-F5344CB8AC3E}">
        <p14:creationId xmlns:p14="http://schemas.microsoft.com/office/powerpoint/2010/main" val="1380228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82575" y="98425"/>
            <a:ext cx="6594475" cy="7620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250825" y="1341438"/>
            <a:ext cx="8593138" cy="2281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250825" y="3775075"/>
            <a:ext cx="8593138" cy="2281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5"/>
          <p:cNvSpPr>
            <a:spLocks noGrp="1" noChangeArrowheads="1"/>
          </p:cNvSpPr>
          <p:nvPr>
            <p:ph type="dt" sz="half" idx="10"/>
          </p:nvPr>
        </p:nvSpPr>
        <p:spPr>
          <a:ln/>
        </p:spPr>
        <p:txBody>
          <a:bodyPr/>
          <a:lstStyle>
            <a:lvl1pPr>
              <a:defRPr/>
            </a:lvl1pPr>
          </a:lstStyle>
          <a:p>
            <a:pPr>
              <a:defRPr/>
            </a:pPr>
            <a:r>
              <a:rPr lang="en-US" dirty="0" smtClean="0"/>
              <a:t>2-4 November 2011</a:t>
            </a:r>
            <a:endParaRPr lang="en-GB" dirty="0"/>
          </a:p>
        </p:txBody>
      </p:sp>
      <p:sp>
        <p:nvSpPr>
          <p:cNvPr id="6" name="Rectangle 6"/>
          <p:cNvSpPr>
            <a:spLocks noGrp="1" noChangeArrowheads="1"/>
          </p:cNvSpPr>
          <p:nvPr>
            <p:ph type="ftr" sz="quarter" idx="11"/>
          </p:nvPr>
        </p:nvSpPr>
        <p:spPr>
          <a:ln/>
        </p:spPr>
        <p:txBody>
          <a:bodyPr/>
          <a:lstStyle>
            <a:lvl1pPr>
              <a:defRPr/>
            </a:lvl1pPr>
          </a:lstStyle>
          <a:p>
            <a:pPr>
              <a:defRPr/>
            </a:pPr>
            <a:r>
              <a:rPr lang="en-GB" dirty="0" smtClean="0"/>
              <a:t>INPRO Steering Committee #18 (2011)</a:t>
            </a:r>
            <a:endParaRPr lang="en-GB" dirty="0"/>
          </a:p>
        </p:txBody>
      </p:sp>
      <p:sp>
        <p:nvSpPr>
          <p:cNvPr id="7" name="Rectangle 7"/>
          <p:cNvSpPr>
            <a:spLocks noGrp="1" noChangeArrowheads="1"/>
          </p:cNvSpPr>
          <p:nvPr>
            <p:ph type="sldNum" sz="quarter" idx="12"/>
          </p:nvPr>
        </p:nvSpPr>
        <p:spPr>
          <a:ln/>
        </p:spPr>
        <p:txBody>
          <a:bodyPr/>
          <a:lstStyle>
            <a:lvl1pPr>
              <a:defRPr/>
            </a:lvl1pPr>
          </a:lstStyle>
          <a:p>
            <a:pPr>
              <a:defRPr/>
            </a:pPr>
            <a:fld id="{A42120F8-D752-4A84-91D7-6C2CE6838AF6}" type="slidenum">
              <a:rPr lang="en-GB"/>
              <a:pPr>
                <a:defRPr/>
              </a:pPr>
              <a:t>‹#›</a:t>
            </a:fld>
            <a:endParaRPr lang="en-GB" dirty="0"/>
          </a:p>
        </p:txBody>
      </p:sp>
    </p:spTree>
    <p:extLst>
      <p:ext uri="{BB962C8B-B14F-4D97-AF65-F5344CB8AC3E}">
        <p14:creationId xmlns:p14="http://schemas.microsoft.com/office/powerpoint/2010/main" val="862367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575" y="98425"/>
            <a:ext cx="6594475" cy="762000"/>
          </a:xfrm>
        </p:spPr>
        <p:txBody>
          <a:bodyPr/>
          <a:lstStyle/>
          <a:p>
            <a:r>
              <a:rPr lang="en-US" smtClean="0"/>
              <a:t>Click to edit Master title style</a:t>
            </a:r>
            <a:endParaRPr lang="de-DE"/>
          </a:p>
        </p:txBody>
      </p:sp>
      <p:sp>
        <p:nvSpPr>
          <p:cNvPr id="3" name="Text Placeholder 2"/>
          <p:cNvSpPr>
            <a:spLocks noGrp="1"/>
          </p:cNvSpPr>
          <p:nvPr>
            <p:ph type="body" sz="half" idx="1"/>
          </p:nvPr>
        </p:nvSpPr>
        <p:spPr>
          <a:xfrm>
            <a:off x="250825" y="1341438"/>
            <a:ext cx="4219575" cy="471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22800" y="1341438"/>
            <a:ext cx="4221163" cy="471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5"/>
          <p:cNvSpPr>
            <a:spLocks noGrp="1" noChangeArrowheads="1"/>
          </p:cNvSpPr>
          <p:nvPr>
            <p:ph type="dt" sz="half" idx="10"/>
          </p:nvPr>
        </p:nvSpPr>
        <p:spPr>
          <a:ln/>
        </p:spPr>
        <p:txBody>
          <a:bodyPr/>
          <a:lstStyle>
            <a:lvl1pPr>
              <a:defRPr/>
            </a:lvl1pPr>
          </a:lstStyle>
          <a:p>
            <a:pPr>
              <a:defRPr/>
            </a:pPr>
            <a:r>
              <a:rPr lang="en-US" dirty="0" smtClean="0"/>
              <a:t>2-4 November 2011</a:t>
            </a:r>
            <a:endParaRPr lang="en-GB" dirty="0"/>
          </a:p>
        </p:txBody>
      </p:sp>
      <p:sp>
        <p:nvSpPr>
          <p:cNvPr id="6" name="Rectangle 6"/>
          <p:cNvSpPr>
            <a:spLocks noGrp="1" noChangeArrowheads="1"/>
          </p:cNvSpPr>
          <p:nvPr>
            <p:ph type="ftr" sz="quarter" idx="11"/>
          </p:nvPr>
        </p:nvSpPr>
        <p:spPr>
          <a:ln/>
        </p:spPr>
        <p:txBody>
          <a:bodyPr/>
          <a:lstStyle>
            <a:lvl1pPr>
              <a:defRPr/>
            </a:lvl1pPr>
          </a:lstStyle>
          <a:p>
            <a:pPr>
              <a:defRPr/>
            </a:pPr>
            <a:r>
              <a:rPr lang="en-GB" dirty="0" smtClean="0"/>
              <a:t>INPRO Steering Committee #18 (2011)</a:t>
            </a:r>
            <a:endParaRPr lang="en-GB" dirty="0"/>
          </a:p>
        </p:txBody>
      </p:sp>
      <p:sp>
        <p:nvSpPr>
          <p:cNvPr id="7" name="Rectangle 7"/>
          <p:cNvSpPr>
            <a:spLocks noGrp="1" noChangeArrowheads="1"/>
          </p:cNvSpPr>
          <p:nvPr>
            <p:ph type="sldNum" sz="quarter" idx="12"/>
          </p:nvPr>
        </p:nvSpPr>
        <p:spPr>
          <a:ln/>
        </p:spPr>
        <p:txBody>
          <a:bodyPr/>
          <a:lstStyle>
            <a:lvl1pPr>
              <a:defRPr/>
            </a:lvl1pPr>
          </a:lstStyle>
          <a:p>
            <a:pPr>
              <a:defRPr/>
            </a:pPr>
            <a:fld id="{1F2D1A92-1E26-48AA-8B70-89B617B1A37A}" type="slidenum">
              <a:rPr lang="en-GB"/>
              <a:pPr>
                <a:defRPr/>
              </a:pPr>
              <a:t>‹#›</a:t>
            </a:fld>
            <a:endParaRPr lang="en-GB" dirty="0"/>
          </a:p>
        </p:txBody>
      </p:sp>
    </p:spTree>
    <p:extLst>
      <p:ext uri="{BB962C8B-B14F-4D97-AF65-F5344CB8AC3E}">
        <p14:creationId xmlns:p14="http://schemas.microsoft.com/office/powerpoint/2010/main" val="3727883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82575" y="98425"/>
            <a:ext cx="6594475" cy="762000"/>
          </a:xfrm>
        </p:spPr>
        <p:txBody>
          <a:bodyPr/>
          <a:lstStyle/>
          <a:p>
            <a:r>
              <a:rPr lang="en-US" smtClean="0"/>
              <a:t>Click to edit Master title style</a:t>
            </a:r>
            <a:endParaRPr lang="de-DE"/>
          </a:p>
        </p:txBody>
      </p:sp>
      <p:sp>
        <p:nvSpPr>
          <p:cNvPr id="3" name="Text Placeholder 2"/>
          <p:cNvSpPr>
            <a:spLocks noGrp="1"/>
          </p:cNvSpPr>
          <p:nvPr>
            <p:ph type="body" sz="half" idx="1"/>
          </p:nvPr>
        </p:nvSpPr>
        <p:spPr>
          <a:xfrm>
            <a:off x="250825" y="1341438"/>
            <a:ext cx="8593138" cy="2281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250825" y="3775075"/>
            <a:ext cx="8593138" cy="2281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5"/>
          <p:cNvSpPr>
            <a:spLocks noGrp="1" noChangeArrowheads="1"/>
          </p:cNvSpPr>
          <p:nvPr>
            <p:ph type="dt" sz="half" idx="10"/>
          </p:nvPr>
        </p:nvSpPr>
        <p:spPr>
          <a:ln/>
        </p:spPr>
        <p:txBody>
          <a:bodyPr/>
          <a:lstStyle>
            <a:lvl1pPr>
              <a:defRPr/>
            </a:lvl1pPr>
          </a:lstStyle>
          <a:p>
            <a:pPr>
              <a:defRPr/>
            </a:pPr>
            <a:r>
              <a:rPr lang="en-US" dirty="0" smtClean="0"/>
              <a:t>2-4 November 2011</a:t>
            </a:r>
            <a:endParaRPr lang="en-GB" dirty="0"/>
          </a:p>
        </p:txBody>
      </p:sp>
      <p:sp>
        <p:nvSpPr>
          <p:cNvPr id="6" name="Rectangle 6"/>
          <p:cNvSpPr>
            <a:spLocks noGrp="1" noChangeArrowheads="1"/>
          </p:cNvSpPr>
          <p:nvPr>
            <p:ph type="ftr" sz="quarter" idx="11"/>
          </p:nvPr>
        </p:nvSpPr>
        <p:spPr>
          <a:ln/>
        </p:spPr>
        <p:txBody>
          <a:bodyPr/>
          <a:lstStyle>
            <a:lvl1pPr>
              <a:defRPr/>
            </a:lvl1pPr>
          </a:lstStyle>
          <a:p>
            <a:pPr>
              <a:defRPr/>
            </a:pPr>
            <a:r>
              <a:rPr lang="en-GB" dirty="0" smtClean="0"/>
              <a:t>INPRO Steering Committee #18 (2011)</a:t>
            </a:r>
            <a:endParaRPr lang="en-GB" dirty="0"/>
          </a:p>
        </p:txBody>
      </p:sp>
      <p:sp>
        <p:nvSpPr>
          <p:cNvPr id="7" name="Rectangle 7"/>
          <p:cNvSpPr>
            <a:spLocks noGrp="1" noChangeArrowheads="1"/>
          </p:cNvSpPr>
          <p:nvPr>
            <p:ph type="sldNum" sz="quarter" idx="12"/>
          </p:nvPr>
        </p:nvSpPr>
        <p:spPr>
          <a:ln/>
        </p:spPr>
        <p:txBody>
          <a:bodyPr/>
          <a:lstStyle>
            <a:lvl1pPr>
              <a:defRPr/>
            </a:lvl1pPr>
          </a:lstStyle>
          <a:p>
            <a:pPr>
              <a:defRPr/>
            </a:pPr>
            <a:fld id="{359A949B-37EE-423E-9A57-DDCF6101EEB3}" type="slidenum">
              <a:rPr lang="en-GB"/>
              <a:pPr>
                <a:defRPr/>
              </a:pPr>
              <a:t>‹#›</a:t>
            </a:fld>
            <a:endParaRPr lang="en-GB" dirty="0"/>
          </a:p>
        </p:txBody>
      </p:sp>
    </p:spTree>
    <p:extLst>
      <p:ext uri="{BB962C8B-B14F-4D97-AF65-F5344CB8AC3E}">
        <p14:creationId xmlns:p14="http://schemas.microsoft.com/office/powerpoint/2010/main" val="418113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none" baseline="0">
                <a:latin typeface="Calibri" pitchFamily="34" charset="0"/>
                <a:cs typeface="Calibri" pitchFamily="34" charset="0"/>
              </a:defRPr>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cs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2012</a:t>
            </a:r>
            <a:endParaRPr lang="en-GB"/>
          </a:p>
        </p:txBody>
      </p:sp>
      <p:sp>
        <p:nvSpPr>
          <p:cNvPr id="5" name="Rectangle 6"/>
          <p:cNvSpPr>
            <a:spLocks noGrp="1" noChangeArrowheads="1"/>
          </p:cNvSpPr>
          <p:nvPr>
            <p:ph type="ftr" sz="quarter" idx="11"/>
          </p:nvPr>
        </p:nvSpPr>
        <p:spPr>
          <a:ln/>
        </p:spPr>
        <p:txBody>
          <a:bodyPr/>
          <a:lstStyle>
            <a:lvl1pPr>
              <a:defRPr/>
            </a:lvl1pPr>
          </a:lstStyle>
          <a:p>
            <a:pPr>
              <a:defRPr/>
            </a:pPr>
            <a:r>
              <a:rPr lang="en-GB" smtClean="0"/>
              <a:t>INPRO (Gowin 2012)</a:t>
            </a: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521730F0-87CF-4ACB-921E-26AA5A0E147A}" type="slidenum">
              <a:rPr lang="en-GB"/>
              <a:pPr>
                <a:defRPr/>
              </a:pPr>
              <a:t>‹#›</a:t>
            </a:fld>
            <a:endParaRPr lang="en-GB"/>
          </a:p>
        </p:txBody>
      </p:sp>
    </p:spTree>
    <p:extLst>
      <p:ext uri="{BB962C8B-B14F-4D97-AF65-F5344CB8AC3E}">
        <p14:creationId xmlns:p14="http://schemas.microsoft.com/office/powerpoint/2010/main" val="42784226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82575" y="98425"/>
            <a:ext cx="6594475" cy="7620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250825" y="1341438"/>
            <a:ext cx="4219575" cy="471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622800" y="1341438"/>
            <a:ext cx="4221163" cy="471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5"/>
          <p:cNvSpPr>
            <a:spLocks noGrp="1" noChangeArrowheads="1"/>
          </p:cNvSpPr>
          <p:nvPr>
            <p:ph type="dt" sz="half" idx="10"/>
          </p:nvPr>
        </p:nvSpPr>
        <p:spPr>
          <a:ln/>
        </p:spPr>
        <p:txBody>
          <a:bodyPr/>
          <a:lstStyle>
            <a:lvl1pPr>
              <a:defRPr/>
            </a:lvl1pPr>
          </a:lstStyle>
          <a:p>
            <a:pPr>
              <a:defRPr/>
            </a:pPr>
            <a:r>
              <a:rPr lang="en-US" dirty="0" smtClean="0"/>
              <a:t>2-4 November 2011</a:t>
            </a:r>
            <a:endParaRPr lang="en-GB" dirty="0"/>
          </a:p>
        </p:txBody>
      </p:sp>
      <p:sp>
        <p:nvSpPr>
          <p:cNvPr id="6" name="Rectangle 6"/>
          <p:cNvSpPr>
            <a:spLocks noGrp="1" noChangeArrowheads="1"/>
          </p:cNvSpPr>
          <p:nvPr>
            <p:ph type="ftr" sz="quarter" idx="11"/>
          </p:nvPr>
        </p:nvSpPr>
        <p:spPr>
          <a:ln/>
        </p:spPr>
        <p:txBody>
          <a:bodyPr/>
          <a:lstStyle>
            <a:lvl1pPr>
              <a:defRPr/>
            </a:lvl1pPr>
          </a:lstStyle>
          <a:p>
            <a:pPr>
              <a:defRPr/>
            </a:pPr>
            <a:r>
              <a:rPr lang="en-GB" dirty="0" smtClean="0"/>
              <a:t>INPRO Steering Committee #18 (2011)</a:t>
            </a:r>
            <a:endParaRPr lang="en-GB" dirty="0"/>
          </a:p>
        </p:txBody>
      </p:sp>
      <p:sp>
        <p:nvSpPr>
          <p:cNvPr id="7" name="Rectangle 7"/>
          <p:cNvSpPr>
            <a:spLocks noGrp="1" noChangeArrowheads="1"/>
          </p:cNvSpPr>
          <p:nvPr>
            <p:ph type="sldNum" sz="quarter" idx="12"/>
          </p:nvPr>
        </p:nvSpPr>
        <p:spPr>
          <a:ln/>
        </p:spPr>
        <p:txBody>
          <a:bodyPr/>
          <a:lstStyle>
            <a:lvl1pPr>
              <a:defRPr/>
            </a:lvl1pPr>
          </a:lstStyle>
          <a:p>
            <a:pPr>
              <a:defRPr/>
            </a:pPr>
            <a:fld id="{4FF1EAED-F9F1-4A84-836D-C8C9D0D873B9}" type="slidenum">
              <a:rPr lang="en-GB"/>
              <a:pPr>
                <a:defRPr/>
              </a:pPr>
              <a:t>‹#›</a:t>
            </a:fld>
            <a:endParaRPr lang="en-GB" dirty="0"/>
          </a:p>
        </p:txBody>
      </p:sp>
    </p:spTree>
    <p:extLst>
      <p:ext uri="{BB962C8B-B14F-4D97-AF65-F5344CB8AC3E}">
        <p14:creationId xmlns:p14="http://schemas.microsoft.com/office/powerpoint/2010/main" val="4237825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Text Box 10"/>
          <p:cNvSpPr txBox="1">
            <a:spLocks noChangeArrowheads="1"/>
          </p:cNvSpPr>
          <p:nvPr/>
        </p:nvSpPr>
        <p:spPr bwMode="black">
          <a:xfrm>
            <a:off x="3505200" y="6019800"/>
            <a:ext cx="22098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spcBef>
                <a:spcPct val="50000"/>
              </a:spcBef>
              <a:defRPr/>
            </a:pPr>
            <a:r>
              <a:rPr lang="en-GB" dirty="0" smtClean="0">
                <a:solidFill>
                  <a:srgbClr val="FFFFFF"/>
                </a:solidFill>
                <a:latin typeface="Arial" charset="0"/>
              </a:rPr>
              <a:t>IAEA</a:t>
            </a:r>
          </a:p>
          <a:p>
            <a:pPr algn="ctr" eaLnBrk="1" hangingPunct="1">
              <a:spcBef>
                <a:spcPct val="50000"/>
              </a:spcBef>
              <a:defRPr/>
            </a:pPr>
            <a:r>
              <a:rPr lang="en-GB" sz="900" dirty="0" smtClean="0">
                <a:solidFill>
                  <a:srgbClr val="FFFFFF"/>
                </a:solidFill>
                <a:latin typeface="Arial" charset="0"/>
              </a:rPr>
              <a:t>International Atomic Energy Agency</a:t>
            </a:r>
          </a:p>
        </p:txBody>
      </p:sp>
      <p:pic>
        <p:nvPicPr>
          <p:cNvPr id="5" name="Picture 11" descr="IAEAlogo_Bl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4114800" y="5105400"/>
            <a:ext cx="1050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IAEAPresBkng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hidden">
          <a:xfrm>
            <a:off x="0" y="0"/>
            <a:ext cx="9140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0" y="1000125"/>
            <a:ext cx="9144000" cy="1771650"/>
          </a:xfrm>
        </p:spPr>
        <p:txBody>
          <a:bodyPr/>
          <a:lstStyle>
            <a:lvl1pPr algn="ctr">
              <a:defRPr>
                <a:solidFill>
                  <a:schemeClr val="tx2"/>
                </a:solidFill>
              </a:defRPr>
            </a:lvl1pPr>
          </a:lstStyle>
          <a:p>
            <a:r>
              <a:rPr lang="en-GB"/>
              <a:t>Click to edit Master title style</a:t>
            </a:r>
          </a:p>
        </p:txBody>
      </p:sp>
      <p:sp>
        <p:nvSpPr>
          <p:cNvPr id="4100" name="Rectangle 4"/>
          <p:cNvSpPr>
            <a:spLocks noGrp="1" noChangeArrowheads="1"/>
          </p:cNvSpPr>
          <p:nvPr>
            <p:ph type="subTitle" idx="1"/>
          </p:nvPr>
        </p:nvSpPr>
        <p:spPr>
          <a:xfrm>
            <a:off x="0" y="2797175"/>
            <a:ext cx="9144000" cy="1727200"/>
          </a:xfrm>
        </p:spPr>
        <p:txBody>
          <a:bodyPr anchor="ctr" anchorCtr="1"/>
          <a:lstStyle>
            <a:lvl1pPr marL="0" indent="0" algn="ctr">
              <a:buFontTx/>
              <a:buNone/>
              <a:defRPr>
                <a:solidFill>
                  <a:schemeClr val="hlink"/>
                </a:solidFill>
              </a:defRPr>
            </a:lvl1pPr>
          </a:lstStyle>
          <a:p>
            <a:r>
              <a:rPr lang="en-GB"/>
              <a:t>Click to edit Master subtitle style</a:t>
            </a:r>
          </a:p>
        </p:txBody>
      </p:sp>
    </p:spTree>
    <p:extLst>
      <p:ext uri="{BB962C8B-B14F-4D97-AF65-F5344CB8AC3E}">
        <p14:creationId xmlns:p14="http://schemas.microsoft.com/office/powerpoint/2010/main" val="3069330543"/>
      </p:ext>
    </p:extLst>
  </p:cSld>
  <p:clrMapOvr>
    <a:overrideClrMapping bg1="dk2" tx1="lt1" bg2="dk1"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0"/>
          <p:cNvSpPr txBox="1">
            <a:spLocks noChangeArrowheads="1"/>
          </p:cNvSpPr>
          <p:nvPr/>
        </p:nvSpPr>
        <p:spPr bwMode="black">
          <a:xfrm>
            <a:off x="3505200" y="6019800"/>
            <a:ext cx="2209800" cy="661988"/>
          </a:xfrm>
          <a:prstGeom prst="rect">
            <a:avLst/>
          </a:prstGeom>
          <a:noFill/>
          <a:ln w="9525">
            <a:noFill/>
            <a:miter lim="800000"/>
            <a:headEnd/>
            <a:tailEnd/>
          </a:ln>
          <a:effectLst/>
        </p:spPr>
        <p:txBody>
          <a:bodyPr>
            <a:spAutoFit/>
          </a:bodyPr>
          <a:lstStyle/>
          <a:p>
            <a:pPr algn="ctr">
              <a:spcBef>
                <a:spcPct val="50000"/>
              </a:spcBef>
              <a:defRPr/>
            </a:pPr>
            <a:r>
              <a:rPr lang="en-GB">
                <a:solidFill>
                  <a:srgbClr val="FFFFFF"/>
                </a:solidFill>
                <a:latin typeface="Arial"/>
              </a:rPr>
              <a:t>IAEA</a:t>
            </a:r>
          </a:p>
          <a:p>
            <a:pPr algn="ctr">
              <a:spcBef>
                <a:spcPct val="50000"/>
              </a:spcBef>
              <a:defRPr/>
            </a:pPr>
            <a:r>
              <a:rPr lang="en-GB" sz="900">
                <a:solidFill>
                  <a:srgbClr val="FFFFFF"/>
                </a:solidFill>
                <a:latin typeface="Arial"/>
              </a:rPr>
              <a:t>International Atomic Energy Agency</a:t>
            </a:r>
          </a:p>
        </p:txBody>
      </p:sp>
      <p:pic>
        <p:nvPicPr>
          <p:cNvPr id="5" name="Picture 11" descr="IAEAlogo_Bl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4114800" y="5105400"/>
            <a:ext cx="1050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IAEAPresBkng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hidden">
          <a:xfrm>
            <a:off x="0" y="0"/>
            <a:ext cx="9140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0" y="1000125"/>
            <a:ext cx="9144000" cy="1771650"/>
          </a:xfrm>
        </p:spPr>
        <p:txBody>
          <a:bodyPr/>
          <a:lstStyle>
            <a:lvl1pPr algn="ctr">
              <a:defRPr>
                <a:solidFill>
                  <a:schemeClr val="tx2"/>
                </a:solidFill>
              </a:defRPr>
            </a:lvl1pPr>
          </a:lstStyle>
          <a:p>
            <a:r>
              <a:rPr lang="en-GB"/>
              <a:t>Click to edit Master title style</a:t>
            </a:r>
          </a:p>
        </p:txBody>
      </p:sp>
      <p:sp>
        <p:nvSpPr>
          <p:cNvPr id="4100" name="Rectangle 4"/>
          <p:cNvSpPr>
            <a:spLocks noGrp="1" noChangeArrowheads="1"/>
          </p:cNvSpPr>
          <p:nvPr>
            <p:ph type="subTitle" idx="1"/>
          </p:nvPr>
        </p:nvSpPr>
        <p:spPr>
          <a:xfrm>
            <a:off x="0" y="2797175"/>
            <a:ext cx="9144000" cy="1727200"/>
          </a:xfrm>
        </p:spPr>
        <p:txBody>
          <a:bodyPr anchor="ctr" anchorCtr="1"/>
          <a:lstStyle>
            <a:lvl1pPr marL="0" indent="0" algn="ctr">
              <a:buFontTx/>
              <a:buNone/>
              <a:defRPr>
                <a:solidFill>
                  <a:schemeClr val="hlink"/>
                </a:solidFill>
              </a:defRPr>
            </a:lvl1pPr>
          </a:lstStyle>
          <a:p>
            <a:r>
              <a:rPr lang="en-GB"/>
              <a:t>Click to edit Master subtitle style</a:t>
            </a:r>
          </a:p>
        </p:txBody>
      </p:sp>
    </p:spTree>
    <p:extLst>
      <p:ext uri="{BB962C8B-B14F-4D97-AF65-F5344CB8AC3E}">
        <p14:creationId xmlns:p14="http://schemas.microsoft.com/office/powerpoint/2010/main" val="2746506882"/>
      </p:ext>
    </p:extLst>
  </p:cSld>
  <p:clrMapOvr>
    <a:overrideClrMapping bg1="dk2" tx1="lt1" bg2="dk1"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43984039-6430-4D64-8892-777A83DF6E27}" type="slidenum">
              <a:rPr lang="en-GB"/>
              <a:pPr>
                <a:defRPr/>
              </a:pPr>
              <a:t>‹#›</a:t>
            </a:fld>
            <a:endParaRPr lang="en-GB"/>
          </a:p>
        </p:txBody>
      </p:sp>
    </p:spTree>
    <p:extLst>
      <p:ext uri="{BB962C8B-B14F-4D97-AF65-F5344CB8AC3E}">
        <p14:creationId xmlns:p14="http://schemas.microsoft.com/office/powerpoint/2010/main" val="4169273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481F8939-C3CC-41C6-928F-DE677B7A68FD}" type="slidenum">
              <a:rPr lang="en-GB"/>
              <a:pPr>
                <a:defRPr/>
              </a:pPr>
              <a:t>‹#›</a:t>
            </a:fld>
            <a:endParaRPr lang="en-GB"/>
          </a:p>
        </p:txBody>
      </p:sp>
    </p:spTree>
    <p:extLst>
      <p:ext uri="{BB962C8B-B14F-4D97-AF65-F5344CB8AC3E}">
        <p14:creationId xmlns:p14="http://schemas.microsoft.com/office/powerpoint/2010/main" val="3620544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250825" y="1341438"/>
            <a:ext cx="4219575"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22800" y="1341438"/>
            <a:ext cx="4221163"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FCFF3FC1-29CA-4792-BB84-C75953F09914}" type="slidenum">
              <a:rPr lang="en-GB"/>
              <a:pPr>
                <a:defRPr/>
              </a:pPr>
              <a:t>‹#›</a:t>
            </a:fld>
            <a:endParaRPr lang="en-GB"/>
          </a:p>
        </p:txBody>
      </p:sp>
    </p:spTree>
    <p:extLst>
      <p:ext uri="{BB962C8B-B14F-4D97-AF65-F5344CB8AC3E}">
        <p14:creationId xmlns:p14="http://schemas.microsoft.com/office/powerpoint/2010/main" val="24667800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B6201546-EEA2-435F-BED5-2586C3606437}" type="slidenum">
              <a:rPr lang="en-GB"/>
              <a:pPr>
                <a:defRPr/>
              </a:pPr>
              <a:t>‹#›</a:t>
            </a:fld>
            <a:endParaRPr lang="en-GB"/>
          </a:p>
        </p:txBody>
      </p:sp>
    </p:spTree>
    <p:extLst>
      <p:ext uri="{BB962C8B-B14F-4D97-AF65-F5344CB8AC3E}">
        <p14:creationId xmlns:p14="http://schemas.microsoft.com/office/powerpoint/2010/main" val="37864981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475FCFD8-209C-431E-9840-33A58E488547}" type="slidenum">
              <a:rPr lang="en-GB"/>
              <a:pPr>
                <a:defRPr/>
              </a:pPr>
              <a:t>‹#›</a:t>
            </a:fld>
            <a:endParaRPr lang="en-GB"/>
          </a:p>
        </p:txBody>
      </p:sp>
    </p:spTree>
    <p:extLst>
      <p:ext uri="{BB962C8B-B14F-4D97-AF65-F5344CB8AC3E}">
        <p14:creationId xmlns:p14="http://schemas.microsoft.com/office/powerpoint/2010/main" val="9416249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A1B32AA5-899C-4556-BC5F-4680A940B681}" type="slidenum">
              <a:rPr lang="en-GB"/>
              <a:pPr>
                <a:defRPr/>
              </a:pPr>
              <a:t>‹#›</a:t>
            </a:fld>
            <a:endParaRPr lang="en-GB"/>
          </a:p>
        </p:txBody>
      </p:sp>
    </p:spTree>
    <p:extLst>
      <p:ext uri="{BB962C8B-B14F-4D97-AF65-F5344CB8AC3E}">
        <p14:creationId xmlns:p14="http://schemas.microsoft.com/office/powerpoint/2010/main" val="844059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949F3380-1490-423F-B8DA-065A85865D51}" type="slidenum">
              <a:rPr lang="en-GB"/>
              <a:pPr>
                <a:defRPr/>
              </a:pPr>
              <a:t>‹#›</a:t>
            </a:fld>
            <a:endParaRPr lang="en-GB"/>
          </a:p>
        </p:txBody>
      </p:sp>
    </p:spTree>
    <p:extLst>
      <p:ext uri="{BB962C8B-B14F-4D97-AF65-F5344CB8AC3E}">
        <p14:creationId xmlns:p14="http://schemas.microsoft.com/office/powerpoint/2010/main" val="1784910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250825" y="1341438"/>
            <a:ext cx="4219575"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22800" y="1341438"/>
            <a:ext cx="4221163"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2012</a:t>
            </a:r>
            <a:endParaRPr lang="en-GB"/>
          </a:p>
        </p:txBody>
      </p:sp>
      <p:sp>
        <p:nvSpPr>
          <p:cNvPr id="6" name="Rectangle 6"/>
          <p:cNvSpPr>
            <a:spLocks noGrp="1" noChangeArrowheads="1"/>
          </p:cNvSpPr>
          <p:nvPr>
            <p:ph type="ftr" sz="quarter" idx="11"/>
          </p:nvPr>
        </p:nvSpPr>
        <p:spPr>
          <a:ln/>
        </p:spPr>
        <p:txBody>
          <a:bodyPr/>
          <a:lstStyle>
            <a:lvl1pPr>
              <a:defRPr/>
            </a:lvl1pPr>
          </a:lstStyle>
          <a:p>
            <a:pPr>
              <a:defRPr/>
            </a:pPr>
            <a:r>
              <a:rPr lang="en-GB" smtClean="0"/>
              <a:t>INPRO (Gowin 2012)</a:t>
            </a: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BB43A524-295F-46B9-8ECF-568AFB0FA86F}" type="slidenum">
              <a:rPr lang="en-GB"/>
              <a:pPr>
                <a:defRPr/>
              </a:pPr>
              <a:t>‹#›</a:t>
            </a:fld>
            <a:endParaRPr lang="en-GB"/>
          </a:p>
        </p:txBody>
      </p:sp>
    </p:spTree>
    <p:extLst>
      <p:ext uri="{BB962C8B-B14F-4D97-AF65-F5344CB8AC3E}">
        <p14:creationId xmlns:p14="http://schemas.microsoft.com/office/powerpoint/2010/main" val="35943973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048EA580-2717-40C6-A7D5-220293C062F3}" type="slidenum">
              <a:rPr lang="en-GB"/>
              <a:pPr>
                <a:defRPr/>
              </a:pPr>
              <a:t>‹#›</a:t>
            </a:fld>
            <a:endParaRPr lang="en-GB"/>
          </a:p>
        </p:txBody>
      </p:sp>
    </p:spTree>
    <p:extLst>
      <p:ext uri="{BB962C8B-B14F-4D97-AF65-F5344CB8AC3E}">
        <p14:creationId xmlns:p14="http://schemas.microsoft.com/office/powerpoint/2010/main" val="34739154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9F18EF5A-8A20-475E-9461-360454281CFE}" type="slidenum">
              <a:rPr lang="en-GB"/>
              <a:pPr>
                <a:defRPr/>
              </a:pPr>
              <a:t>‹#›</a:t>
            </a:fld>
            <a:endParaRPr lang="en-GB"/>
          </a:p>
        </p:txBody>
      </p:sp>
    </p:spTree>
    <p:extLst>
      <p:ext uri="{BB962C8B-B14F-4D97-AF65-F5344CB8AC3E}">
        <p14:creationId xmlns:p14="http://schemas.microsoft.com/office/powerpoint/2010/main" val="218515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8425"/>
            <a:ext cx="2147888" cy="5957888"/>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250825" y="98425"/>
            <a:ext cx="6292850" cy="595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E67264BE-4720-4099-83D5-EA8AF2D6BAA7}" type="slidenum">
              <a:rPr lang="en-GB"/>
              <a:pPr>
                <a:defRPr/>
              </a:pPr>
              <a:t>‹#›</a:t>
            </a:fld>
            <a:endParaRPr lang="en-GB"/>
          </a:p>
        </p:txBody>
      </p:sp>
    </p:spTree>
    <p:extLst>
      <p:ext uri="{BB962C8B-B14F-4D97-AF65-F5344CB8AC3E}">
        <p14:creationId xmlns:p14="http://schemas.microsoft.com/office/powerpoint/2010/main" val="26746691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82575" y="98425"/>
            <a:ext cx="6594475" cy="7620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250825" y="1341438"/>
            <a:ext cx="8593138" cy="2281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250825" y="3775075"/>
            <a:ext cx="8593138" cy="2281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0D305AEF-C10C-4B3B-A94D-601D8281B894}" type="slidenum">
              <a:rPr lang="en-GB"/>
              <a:pPr>
                <a:defRPr/>
              </a:pPr>
              <a:t>‹#›</a:t>
            </a:fld>
            <a:endParaRPr lang="en-GB"/>
          </a:p>
        </p:txBody>
      </p:sp>
    </p:spTree>
    <p:extLst>
      <p:ext uri="{BB962C8B-B14F-4D97-AF65-F5344CB8AC3E}">
        <p14:creationId xmlns:p14="http://schemas.microsoft.com/office/powerpoint/2010/main" val="38708965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575" y="98425"/>
            <a:ext cx="6594475" cy="762000"/>
          </a:xfrm>
        </p:spPr>
        <p:txBody>
          <a:bodyPr/>
          <a:lstStyle/>
          <a:p>
            <a:r>
              <a:rPr lang="en-US" smtClean="0"/>
              <a:t>Click to edit Master title style</a:t>
            </a:r>
            <a:endParaRPr lang="de-DE"/>
          </a:p>
        </p:txBody>
      </p:sp>
      <p:sp>
        <p:nvSpPr>
          <p:cNvPr id="3" name="Text Placeholder 2"/>
          <p:cNvSpPr>
            <a:spLocks noGrp="1"/>
          </p:cNvSpPr>
          <p:nvPr>
            <p:ph type="body" sz="half" idx="1"/>
          </p:nvPr>
        </p:nvSpPr>
        <p:spPr>
          <a:xfrm>
            <a:off x="250825" y="1341438"/>
            <a:ext cx="4219575" cy="471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22800" y="1341438"/>
            <a:ext cx="4221163" cy="471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2A2B49DF-FE03-4D12-AA0B-ADADCABD381F}" type="slidenum">
              <a:rPr lang="en-GB"/>
              <a:pPr>
                <a:defRPr/>
              </a:pPr>
              <a:t>‹#›</a:t>
            </a:fld>
            <a:endParaRPr lang="en-GB"/>
          </a:p>
        </p:txBody>
      </p:sp>
    </p:spTree>
    <p:extLst>
      <p:ext uri="{BB962C8B-B14F-4D97-AF65-F5344CB8AC3E}">
        <p14:creationId xmlns:p14="http://schemas.microsoft.com/office/powerpoint/2010/main" val="21622571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82575" y="98425"/>
            <a:ext cx="6594475" cy="762000"/>
          </a:xfrm>
        </p:spPr>
        <p:txBody>
          <a:bodyPr/>
          <a:lstStyle/>
          <a:p>
            <a:r>
              <a:rPr lang="en-US" smtClean="0"/>
              <a:t>Click to edit Master title style</a:t>
            </a:r>
            <a:endParaRPr lang="de-DE"/>
          </a:p>
        </p:txBody>
      </p:sp>
      <p:sp>
        <p:nvSpPr>
          <p:cNvPr id="3" name="Text Placeholder 2"/>
          <p:cNvSpPr>
            <a:spLocks noGrp="1"/>
          </p:cNvSpPr>
          <p:nvPr>
            <p:ph type="body" sz="half" idx="1"/>
          </p:nvPr>
        </p:nvSpPr>
        <p:spPr>
          <a:xfrm>
            <a:off x="250825" y="1341438"/>
            <a:ext cx="8593138" cy="2281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250825" y="3775075"/>
            <a:ext cx="8593138" cy="2281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DE395825-B4AB-4119-B869-2B3345B2F926}" type="slidenum">
              <a:rPr lang="en-GB"/>
              <a:pPr>
                <a:defRPr/>
              </a:pPr>
              <a:t>‹#›</a:t>
            </a:fld>
            <a:endParaRPr lang="en-GB"/>
          </a:p>
        </p:txBody>
      </p:sp>
    </p:spTree>
    <p:extLst>
      <p:ext uri="{BB962C8B-B14F-4D97-AF65-F5344CB8AC3E}">
        <p14:creationId xmlns:p14="http://schemas.microsoft.com/office/powerpoint/2010/main" val="40711758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82575" y="98425"/>
            <a:ext cx="6594475" cy="7620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250825" y="1341438"/>
            <a:ext cx="4219575" cy="471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622800" y="1341438"/>
            <a:ext cx="4221163" cy="471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F49E4BEA-ECC3-4348-820A-9ABB3D0C25B4}" type="slidenum">
              <a:rPr lang="en-GB"/>
              <a:pPr>
                <a:defRPr/>
              </a:pPr>
              <a:t>‹#›</a:t>
            </a:fld>
            <a:endParaRPr lang="en-GB"/>
          </a:p>
        </p:txBody>
      </p:sp>
    </p:spTree>
    <p:extLst>
      <p:ext uri="{BB962C8B-B14F-4D97-AF65-F5344CB8AC3E}">
        <p14:creationId xmlns:p14="http://schemas.microsoft.com/office/powerpoint/2010/main" val="3910235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82575" y="98425"/>
            <a:ext cx="8534400" cy="762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82575" y="1524000"/>
            <a:ext cx="4219575"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54550" y="1524000"/>
            <a:ext cx="4221163" cy="4572000"/>
          </a:xfrm>
        </p:spPr>
        <p:txBody>
          <a:bodyPr/>
          <a:lstStyle/>
          <a:p>
            <a:pPr lvl="0"/>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r>
              <a:rPr lang="en-GB"/>
              <a:t>16 March 2006</a:t>
            </a:r>
          </a:p>
        </p:txBody>
      </p:sp>
      <p:sp>
        <p:nvSpPr>
          <p:cNvPr id="6" name="Rectangle 6"/>
          <p:cNvSpPr>
            <a:spLocks noGrp="1" noChangeArrowheads="1"/>
          </p:cNvSpPr>
          <p:nvPr>
            <p:ph type="ftr" sz="quarter" idx="11"/>
          </p:nvPr>
        </p:nvSpPr>
        <p:spPr>
          <a:ln/>
        </p:spPr>
        <p:txBody>
          <a:bodyPr/>
          <a:lstStyle>
            <a:lvl1pPr>
              <a:defRPr/>
            </a:lvl1pPr>
          </a:lstStyle>
          <a:p>
            <a:pPr>
              <a:defRPr/>
            </a:pPr>
            <a:r>
              <a:rPr lang="en-GB"/>
              <a:t>POST-FISA-2006 Workshop #5, EC Luxembourg</a:t>
            </a:r>
          </a:p>
        </p:txBody>
      </p:sp>
      <p:sp>
        <p:nvSpPr>
          <p:cNvPr id="7" name="Rectangle 7"/>
          <p:cNvSpPr>
            <a:spLocks noGrp="1" noChangeArrowheads="1"/>
          </p:cNvSpPr>
          <p:nvPr>
            <p:ph type="sldNum" sz="quarter" idx="12"/>
          </p:nvPr>
        </p:nvSpPr>
        <p:spPr>
          <a:ln/>
        </p:spPr>
        <p:txBody>
          <a:bodyPr/>
          <a:lstStyle>
            <a:lvl1pPr>
              <a:defRPr/>
            </a:lvl1pPr>
          </a:lstStyle>
          <a:p>
            <a:pPr>
              <a:defRPr/>
            </a:pPr>
            <a:fld id="{B85D9ED3-D579-4D79-85CB-11C349E89176}" type="slidenum">
              <a:rPr lang="en-GB"/>
              <a:pPr>
                <a:defRPr/>
              </a:pPr>
              <a:t>‹#›</a:t>
            </a:fld>
            <a:endParaRPr lang="en-GB"/>
          </a:p>
        </p:txBody>
      </p:sp>
    </p:spTree>
    <p:extLst>
      <p:ext uri="{BB962C8B-B14F-4D97-AF65-F5344CB8AC3E}">
        <p14:creationId xmlns:p14="http://schemas.microsoft.com/office/powerpoint/2010/main" val="51966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2012</a:t>
            </a:r>
            <a:endParaRPr lang="en-GB"/>
          </a:p>
        </p:txBody>
      </p:sp>
      <p:sp>
        <p:nvSpPr>
          <p:cNvPr id="8" name="Rectangle 6"/>
          <p:cNvSpPr>
            <a:spLocks noGrp="1" noChangeArrowheads="1"/>
          </p:cNvSpPr>
          <p:nvPr>
            <p:ph type="ftr" sz="quarter" idx="11"/>
          </p:nvPr>
        </p:nvSpPr>
        <p:spPr>
          <a:ln/>
        </p:spPr>
        <p:txBody>
          <a:bodyPr/>
          <a:lstStyle>
            <a:lvl1pPr>
              <a:defRPr/>
            </a:lvl1pPr>
          </a:lstStyle>
          <a:p>
            <a:pPr>
              <a:defRPr/>
            </a:pPr>
            <a:r>
              <a:rPr lang="en-GB" smtClean="0"/>
              <a:t>INPRO (Gowin 2012)</a:t>
            </a: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48B26C7C-6919-4EDC-B6A3-C0314A14C0D2}" type="slidenum">
              <a:rPr lang="en-GB"/>
              <a:pPr>
                <a:defRPr/>
              </a:pPr>
              <a:t>‹#›</a:t>
            </a:fld>
            <a:endParaRPr lang="en-GB"/>
          </a:p>
        </p:txBody>
      </p:sp>
    </p:spTree>
    <p:extLst>
      <p:ext uri="{BB962C8B-B14F-4D97-AF65-F5344CB8AC3E}">
        <p14:creationId xmlns:p14="http://schemas.microsoft.com/office/powerpoint/2010/main" val="397331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5"/>
          <p:cNvSpPr>
            <a:spLocks noGrp="1" noChangeArrowheads="1"/>
          </p:cNvSpPr>
          <p:nvPr>
            <p:ph type="dt" sz="half" idx="10"/>
          </p:nvPr>
        </p:nvSpPr>
        <p:spPr>
          <a:ln/>
        </p:spPr>
        <p:txBody>
          <a:bodyPr/>
          <a:lstStyle>
            <a:lvl1pPr>
              <a:defRPr/>
            </a:lvl1pPr>
          </a:lstStyle>
          <a:p>
            <a:pPr>
              <a:defRPr/>
            </a:pPr>
            <a:r>
              <a:rPr lang="en-US" smtClean="0"/>
              <a:t>2012</a:t>
            </a:r>
            <a:endParaRPr lang="en-GB"/>
          </a:p>
        </p:txBody>
      </p:sp>
      <p:sp>
        <p:nvSpPr>
          <p:cNvPr id="4" name="Rectangle 6"/>
          <p:cNvSpPr>
            <a:spLocks noGrp="1" noChangeArrowheads="1"/>
          </p:cNvSpPr>
          <p:nvPr>
            <p:ph type="ftr" sz="quarter" idx="11"/>
          </p:nvPr>
        </p:nvSpPr>
        <p:spPr>
          <a:ln/>
        </p:spPr>
        <p:txBody>
          <a:bodyPr/>
          <a:lstStyle>
            <a:lvl1pPr>
              <a:defRPr/>
            </a:lvl1pPr>
          </a:lstStyle>
          <a:p>
            <a:pPr>
              <a:defRPr/>
            </a:pPr>
            <a:r>
              <a:rPr lang="en-GB" smtClean="0"/>
              <a:t>INPRO (Gowin 2012)</a:t>
            </a: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5237E188-A87D-44AC-AA39-50081D025CFD}" type="slidenum">
              <a:rPr lang="en-GB"/>
              <a:pPr>
                <a:defRPr/>
              </a:pPr>
              <a:t>‹#›</a:t>
            </a:fld>
            <a:endParaRPr lang="en-GB"/>
          </a:p>
        </p:txBody>
      </p:sp>
    </p:spTree>
    <p:extLst>
      <p:ext uri="{BB962C8B-B14F-4D97-AF65-F5344CB8AC3E}">
        <p14:creationId xmlns:p14="http://schemas.microsoft.com/office/powerpoint/2010/main" val="119284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smtClean="0"/>
              <a:t>2012</a:t>
            </a:r>
            <a:endParaRPr lang="en-GB"/>
          </a:p>
        </p:txBody>
      </p:sp>
      <p:sp>
        <p:nvSpPr>
          <p:cNvPr id="3" name="Rectangle 6"/>
          <p:cNvSpPr>
            <a:spLocks noGrp="1" noChangeArrowheads="1"/>
          </p:cNvSpPr>
          <p:nvPr>
            <p:ph type="ftr" sz="quarter" idx="11"/>
          </p:nvPr>
        </p:nvSpPr>
        <p:spPr>
          <a:ln/>
        </p:spPr>
        <p:txBody>
          <a:bodyPr/>
          <a:lstStyle>
            <a:lvl1pPr>
              <a:defRPr/>
            </a:lvl1pPr>
          </a:lstStyle>
          <a:p>
            <a:pPr>
              <a:defRPr/>
            </a:pPr>
            <a:r>
              <a:rPr lang="en-GB" smtClean="0"/>
              <a:t>INPRO (Gowin 2012)</a:t>
            </a: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01A2B259-71DA-48B7-BCF9-96EAF836C276}" type="slidenum">
              <a:rPr lang="en-GB"/>
              <a:pPr>
                <a:defRPr/>
              </a:pPr>
              <a:t>‹#›</a:t>
            </a:fld>
            <a:endParaRPr lang="en-GB"/>
          </a:p>
        </p:txBody>
      </p:sp>
    </p:spTree>
    <p:extLst>
      <p:ext uri="{BB962C8B-B14F-4D97-AF65-F5344CB8AC3E}">
        <p14:creationId xmlns:p14="http://schemas.microsoft.com/office/powerpoint/2010/main" val="1019460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2012</a:t>
            </a:r>
            <a:endParaRPr lang="en-GB"/>
          </a:p>
        </p:txBody>
      </p:sp>
      <p:sp>
        <p:nvSpPr>
          <p:cNvPr id="6" name="Rectangle 6"/>
          <p:cNvSpPr>
            <a:spLocks noGrp="1" noChangeArrowheads="1"/>
          </p:cNvSpPr>
          <p:nvPr>
            <p:ph type="ftr" sz="quarter" idx="11"/>
          </p:nvPr>
        </p:nvSpPr>
        <p:spPr>
          <a:ln/>
        </p:spPr>
        <p:txBody>
          <a:bodyPr/>
          <a:lstStyle>
            <a:lvl1pPr>
              <a:defRPr/>
            </a:lvl1pPr>
          </a:lstStyle>
          <a:p>
            <a:pPr>
              <a:defRPr/>
            </a:pPr>
            <a:r>
              <a:rPr lang="en-GB" smtClean="0"/>
              <a:t>INPRO (Gowin 2012)</a:t>
            </a: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1B1E7A11-7B35-41F4-9373-1852CE447D0B}" type="slidenum">
              <a:rPr lang="en-GB"/>
              <a:pPr>
                <a:defRPr/>
              </a:pPr>
              <a:t>‹#›</a:t>
            </a:fld>
            <a:endParaRPr lang="en-GB"/>
          </a:p>
        </p:txBody>
      </p:sp>
    </p:spTree>
    <p:extLst>
      <p:ext uri="{BB962C8B-B14F-4D97-AF65-F5344CB8AC3E}">
        <p14:creationId xmlns:p14="http://schemas.microsoft.com/office/powerpoint/2010/main" val="1947018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2012</a:t>
            </a:r>
            <a:endParaRPr lang="en-GB"/>
          </a:p>
        </p:txBody>
      </p:sp>
      <p:sp>
        <p:nvSpPr>
          <p:cNvPr id="6" name="Rectangle 6"/>
          <p:cNvSpPr>
            <a:spLocks noGrp="1" noChangeArrowheads="1"/>
          </p:cNvSpPr>
          <p:nvPr>
            <p:ph type="ftr" sz="quarter" idx="11"/>
          </p:nvPr>
        </p:nvSpPr>
        <p:spPr>
          <a:ln/>
        </p:spPr>
        <p:txBody>
          <a:bodyPr/>
          <a:lstStyle>
            <a:lvl1pPr>
              <a:defRPr/>
            </a:lvl1pPr>
          </a:lstStyle>
          <a:p>
            <a:pPr>
              <a:defRPr/>
            </a:pPr>
            <a:r>
              <a:rPr lang="en-GB" smtClean="0"/>
              <a:t>INPRO (Gowin 2012)</a:t>
            </a: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99677316-B004-4147-9AEC-E174AB17271D}" type="slidenum">
              <a:rPr lang="en-GB"/>
              <a:pPr>
                <a:defRPr/>
              </a:pPr>
              <a:t>‹#›</a:t>
            </a:fld>
            <a:endParaRPr lang="en-GB"/>
          </a:p>
        </p:txBody>
      </p:sp>
    </p:spTree>
    <p:extLst>
      <p:ext uri="{BB962C8B-B14F-4D97-AF65-F5344CB8AC3E}">
        <p14:creationId xmlns:p14="http://schemas.microsoft.com/office/powerpoint/2010/main" val="1953496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2.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6.emf"/><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3.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7.emf"/><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image" Target="../media/image3.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image" Target="../media/image2.jpe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pic>
        <p:nvPicPr>
          <p:cNvPr id="3074" name="Picture 9" descr="IAEAlogo_Bla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black">
          <a:xfrm>
            <a:off x="304800" y="6110288"/>
            <a:ext cx="6858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 Box 10"/>
          <p:cNvSpPr txBox="1">
            <a:spLocks noChangeArrowheads="1"/>
          </p:cNvSpPr>
          <p:nvPr/>
        </p:nvSpPr>
        <p:spPr bwMode="black">
          <a:xfrm>
            <a:off x="990600" y="6202363"/>
            <a:ext cx="914400" cy="427037"/>
          </a:xfrm>
          <a:prstGeom prst="rect">
            <a:avLst/>
          </a:prstGeom>
          <a:noFill/>
          <a:ln w="9525">
            <a:noFill/>
            <a:miter lim="800000"/>
            <a:headEnd/>
            <a:tailEnd/>
          </a:ln>
          <a:effectLst/>
        </p:spPr>
        <p:txBody>
          <a:bodyPr>
            <a:spAutoFit/>
          </a:bodyPr>
          <a:lstStyle/>
          <a:p>
            <a:pPr>
              <a:spcBef>
                <a:spcPct val="50000"/>
              </a:spcBef>
              <a:defRPr/>
            </a:pPr>
            <a:r>
              <a:rPr lang="en-GB" sz="2200">
                <a:solidFill>
                  <a:srgbClr val="FFFFFF"/>
                </a:solidFill>
                <a:latin typeface="Arial" charset="0"/>
              </a:rPr>
              <a:t>IAEA</a:t>
            </a:r>
          </a:p>
        </p:txBody>
      </p:sp>
      <p:pic>
        <p:nvPicPr>
          <p:cNvPr id="3076" name="Picture 8"/>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hidden">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3"/>
          <p:cNvSpPr>
            <a:spLocks noGrp="1" noChangeArrowheads="1"/>
          </p:cNvSpPr>
          <p:nvPr>
            <p:ph type="title"/>
          </p:nvPr>
        </p:nvSpPr>
        <p:spPr bwMode="black">
          <a:xfrm>
            <a:off x="282575" y="98425"/>
            <a:ext cx="6594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8" name="Rectangle 4"/>
          <p:cNvSpPr>
            <a:spLocks noGrp="1" noChangeArrowheads="1"/>
          </p:cNvSpPr>
          <p:nvPr>
            <p:ph type="body" idx="1"/>
          </p:nvPr>
        </p:nvSpPr>
        <p:spPr bwMode="black">
          <a:xfrm>
            <a:off x="250825" y="1341438"/>
            <a:ext cx="8593138"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5"/>
          <p:cNvSpPr>
            <a:spLocks noGrp="1" noChangeArrowheads="1"/>
          </p:cNvSpPr>
          <p:nvPr>
            <p:ph type="dt" sz="half" idx="2"/>
          </p:nvPr>
        </p:nvSpPr>
        <p:spPr bwMode="white">
          <a:xfrm>
            <a:off x="6783388" y="6369050"/>
            <a:ext cx="1676400" cy="2936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smtClean="0">
                <a:solidFill>
                  <a:srgbClr val="D5D7D8"/>
                </a:solidFill>
                <a:latin typeface="+mn-lt"/>
              </a:defRPr>
            </a:lvl1pPr>
          </a:lstStyle>
          <a:p>
            <a:pPr>
              <a:defRPr/>
            </a:pPr>
            <a:r>
              <a:rPr lang="en-US" smtClean="0"/>
              <a:t>2012</a:t>
            </a:r>
            <a:endParaRPr lang="en-GB"/>
          </a:p>
        </p:txBody>
      </p:sp>
      <p:sp>
        <p:nvSpPr>
          <p:cNvPr id="3" name="Rectangle 6"/>
          <p:cNvSpPr>
            <a:spLocks noGrp="1" noChangeArrowheads="1"/>
          </p:cNvSpPr>
          <p:nvPr>
            <p:ph type="ftr" sz="quarter" idx="3"/>
          </p:nvPr>
        </p:nvSpPr>
        <p:spPr bwMode="white">
          <a:xfrm>
            <a:off x="4154488" y="6369050"/>
            <a:ext cx="2624137" cy="2936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smtClean="0">
                <a:solidFill>
                  <a:srgbClr val="D5D7D8"/>
                </a:solidFill>
                <a:latin typeface="+mn-lt"/>
              </a:defRPr>
            </a:lvl1pPr>
          </a:lstStyle>
          <a:p>
            <a:pPr>
              <a:defRPr/>
            </a:pPr>
            <a:r>
              <a:rPr lang="en-GB" smtClean="0"/>
              <a:t>INPRO (Gowin 2012)</a:t>
            </a:r>
            <a:endParaRPr lang="en-GB"/>
          </a:p>
        </p:txBody>
      </p:sp>
      <p:sp>
        <p:nvSpPr>
          <p:cNvPr id="3079" name="Rectangle 7"/>
          <p:cNvSpPr>
            <a:spLocks noGrp="1" noChangeArrowheads="1"/>
          </p:cNvSpPr>
          <p:nvPr>
            <p:ph type="sldNum" sz="quarter" idx="4"/>
          </p:nvPr>
        </p:nvSpPr>
        <p:spPr bwMode="white">
          <a:xfrm>
            <a:off x="8472488" y="6369050"/>
            <a:ext cx="509587" cy="2936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smtClean="0">
                <a:solidFill>
                  <a:srgbClr val="D5D7D8"/>
                </a:solidFill>
                <a:latin typeface="+mn-lt"/>
              </a:defRPr>
            </a:lvl1pPr>
          </a:lstStyle>
          <a:p>
            <a:pPr>
              <a:defRPr/>
            </a:pPr>
            <a:fld id="{518595A9-5D5C-4177-B4D7-9F286D147C33}" type="slidenum">
              <a:rPr lang="en-GB"/>
              <a:pPr>
                <a:defRPr/>
              </a:pPr>
              <a:t>‹#›</a:t>
            </a:fld>
            <a:endParaRPr lang="en-GB"/>
          </a:p>
        </p:txBody>
      </p:sp>
      <p:pic>
        <p:nvPicPr>
          <p:cNvPr id="4" name="Picture 11" descr="INPRO Logo blue"/>
          <p:cNvPicPr>
            <a:picLocks noChangeAspect="1" noChangeArrowheads="1"/>
          </p:cNvPicPr>
          <p:nvPr/>
        </p:nvPicPr>
        <p:blipFill>
          <a:blip r:embed="rId20" cstate="print">
            <a:lum bright="100000"/>
            <a:grayscl/>
            <a:extLst>
              <a:ext uri="{28A0092B-C50C-407E-A947-70E740481C1C}">
                <a14:useLocalDpi xmlns:a14="http://schemas.microsoft.com/office/drawing/2010/main" val="0"/>
              </a:ext>
            </a:extLst>
          </a:blip>
          <a:srcRect/>
          <a:stretch>
            <a:fillRect/>
          </a:stretch>
        </p:blipFill>
        <p:spPr bwMode="auto">
          <a:xfrm>
            <a:off x="7380288" y="0"/>
            <a:ext cx="1763712"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81"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hf hdr="0" dt="0"/>
  <p:txStyles>
    <p:titleStyle>
      <a:lvl1pPr algn="l" rtl="0" eaLnBrk="0" fontAlgn="base" hangingPunct="0">
        <a:spcBef>
          <a:spcPct val="20000"/>
        </a:spcBef>
        <a:spcAft>
          <a:spcPct val="0"/>
        </a:spcAft>
        <a:defRPr sz="2800" b="1">
          <a:solidFill>
            <a:srgbClr val="CCECFF"/>
          </a:solidFill>
          <a:latin typeface="+mj-lt"/>
          <a:ea typeface="+mj-ea"/>
          <a:cs typeface="+mj-cs"/>
        </a:defRPr>
      </a:lvl1pPr>
      <a:lvl2pPr algn="l" rtl="0" eaLnBrk="0" fontAlgn="base" hangingPunct="0">
        <a:spcBef>
          <a:spcPct val="20000"/>
        </a:spcBef>
        <a:spcAft>
          <a:spcPct val="0"/>
        </a:spcAft>
        <a:defRPr sz="3200" b="1">
          <a:solidFill>
            <a:srgbClr val="CCECFF"/>
          </a:solidFill>
          <a:latin typeface="Arial" charset="0"/>
        </a:defRPr>
      </a:lvl2pPr>
      <a:lvl3pPr algn="l" rtl="0" eaLnBrk="0" fontAlgn="base" hangingPunct="0">
        <a:spcBef>
          <a:spcPct val="20000"/>
        </a:spcBef>
        <a:spcAft>
          <a:spcPct val="0"/>
        </a:spcAft>
        <a:defRPr sz="3200" b="1">
          <a:solidFill>
            <a:srgbClr val="CCECFF"/>
          </a:solidFill>
          <a:latin typeface="Arial" charset="0"/>
        </a:defRPr>
      </a:lvl3pPr>
      <a:lvl4pPr algn="l" rtl="0" eaLnBrk="0" fontAlgn="base" hangingPunct="0">
        <a:spcBef>
          <a:spcPct val="20000"/>
        </a:spcBef>
        <a:spcAft>
          <a:spcPct val="0"/>
        </a:spcAft>
        <a:defRPr sz="3200" b="1">
          <a:solidFill>
            <a:srgbClr val="CCECFF"/>
          </a:solidFill>
          <a:latin typeface="Arial" charset="0"/>
        </a:defRPr>
      </a:lvl4pPr>
      <a:lvl5pPr algn="l" rtl="0" eaLnBrk="0" fontAlgn="base" hangingPunct="0">
        <a:spcBef>
          <a:spcPct val="20000"/>
        </a:spcBef>
        <a:spcAft>
          <a:spcPct val="0"/>
        </a:spcAft>
        <a:defRPr sz="3200" b="1">
          <a:solidFill>
            <a:srgbClr val="CCECFF"/>
          </a:solidFill>
          <a:latin typeface="Arial" charset="0"/>
        </a:defRPr>
      </a:lvl5pPr>
      <a:lvl6pPr marL="457200" algn="l" rtl="0" fontAlgn="base">
        <a:spcBef>
          <a:spcPct val="20000"/>
        </a:spcBef>
        <a:spcAft>
          <a:spcPct val="0"/>
        </a:spcAft>
        <a:defRPr sz="3200" b="1">
          <a:solidFill>
            <a:srgbClr val="CCECFF"/>
          </a:solidFill>
          <a:latin typeface="Arial" charset="0"/>
        </a:defRPr>
      </a:lvl6pPr>
      <a:lvl7pPr marL="914400" algn="l" rtl="0" fontAlgn="base">
        <a:spcBef>
          <a:spcPct val="20000"/>
        </a:spcBef>
        <a:spcAft>
          <a:spcPct val="0"/>
        </a:spcAft>
        <a:defRPr sz="3200" b="1">
          <a:solidFill>
            <a:srgbClr val="CCECFF"/>
          </a:solidFill>
          <a:latin typeface="Arial" charset="0"/>
        </a:defRPr>
      </a:lvl7pPr>
      <a:lvl8pPr marL="1371600" algn="l" rtl="0" fontAlgn="base">
        <a:spcBef>
          <a:spcPct val="20000"/>
        </a:spcBef>
        <a:spcAft>
          <a:spcPct val="0"/>
        </a:spcAft>
        <a:defRPr sz="3200" b="1">
          <a:solidFill>
            <a:srgbClr val="CCECFF"/>
          </a:solidFill>
          <a:latin typeface="Arial" charset="0"/>
        </a:defRPr>
      </a:lvl8pPr>
      <a:lvl9pPr marL="1828800" algn="l" rtl="0" fontAlgn="base">
        <a:spcBef>
          <a:spcPct val="20000"/>
        </a:spcBef>
        <a:spcAft>
          <a:spcPct val="0"/>
        </a:spcAft>
        <a:defRPr sz="3200" b="1">
          <a:solidFill>
            <a:srgbClr val="CCECFF"/>
          </a:solidFill>
          <a:latin typeface="Arial" charset="0"/>
        </a:defRPr>
      </a:lvl9pPr>
    </p:titleStyle>
    <p:bodyStyle>
      <a:lvl1pPr marL="342900" indent="-342900" algn="l" rtl="0" eaLnBrk="0" fontAlgn="base" hangingPunct="0">
        <a:spcBef>
          <a:spcPct val="20000"/>
        </a:spcBef>
        <a:spcAft>
          <a:spcPct val="0"/>
        </a:spcAft>
        <a:buClr>
          <a:srgbClr val="99CCFF"/>
        </a:buClr>
        <a:buSzPct val="110000"/>
        <a:buChar char="•"/>
        <a:defRPr sz="2400">
          <a:solidFill>
            <a:srgbClr val="FFFFCC"/>
          </a:solidFill>
          <a:latin typeface="+mn-lt"/>
          <a:ea typeface="+mn-ea"/>
          <a:cs typeface="+mn-cs"/>
        </a:defRPr>
      </a:lvl1pPr>
      <a:lvl2pPr marL="742950" indent="-285750" algn="l" rtl="0" eaLnBrk="0" fontAlgn="base" hangingPunct="0">
        <a:spcBef>
          <a:spcPct val="20000"/>
        </a:spcBef>
        <a:spcAft>
          <a:spcPct val="0"/>
        </a:spcAft>
        <a:buClr>
          <a:srgbClr val="99CCFF"/>
        </a:buClr>
        <a:buSzPct val="110000"/>
        <a:buChar char="•"/>
        <a:defRPr sz="2000">
          <a:solidFill>
            <a:srgbClr val="FFFFCC"/>
          </a:solidFill>
          <a:latin typeface="+mn-lt"/>
        </a:defRPr>
      </a:lvl2pPr>
      <a:lvl3pPr marL="1143000" indent="-228600" algn="l" rtl="0" eaLnBrk="0" fontAlgn="base" hangingPunct="0">
        <a:spcBef>
          <a:spcPct val="20000"/>
        </a:spcBef>
        <a:spcAft>
          <a:spcPct val="0"/>
        </a:spcAft>
        <a:buClr>
          <a:srgbClr val="99CCFF"/>
        </a:buClr>
        <a:buSzPct val="110000"/>
        <a:buChar char="•"/>
        <a:defRPr sz="1800">
          <a:solidFill>
            <a:srgbClr val="FFFFCC"/>
          </a:solidFill>
          <a:latin typeface="+mn-lt"/>
        </a:defRPr>
      </a:lvl3pPr>
      <a:lvl4pPr marL="1600200" indent="-228600" algn="l" rtl="0" eaLnBrk="0" fontAlgn="base" hangingPunct="0">
        <a:spcBef>
          <a:spcPct val="20000"/>
        </a:spcBef>
        <a:spcAft>
          <a:spcPct val="0"/>
        </a:spcAft>
        <a:buClr>
          <a:srgbClr val="99CCFF"/>
        </a:buClr>
        <a:buSzPct val="110000"/>
        <a:buChar char="•"/>
        <a:defRPr sz="1800">
          <a:solidFill>
            <a:srgbClr val="FFFFCC"/>
          </a:solidFill>
          <a:latin typeface="+mn-lt"/>
        </a:defRPr>
      </a:lvl4pPr>
      <a:lvl5pPr marL="2057400" indent="-228600" algn="l" rtl="0" eaLnBrk="0" fontAlgn="base" hangingPunct="0">
        <a:spcBef>
          <a:spcPct val="20000"/>
        </a:spcBef>
        <a:spcAft>
          <a:spcPct val="0"/>
        </a:spcAft>
        <a:buClr>
          <a:srgbClr val="99CCFF"/>
        </a:buClr>
        <a:buSzPct val="110000"/>
        <a:buChar char="•"/>
        <a:defRPr sz="1800">
          <a:solidFill>
            <a:srgbClr val="FFFFCC"/>
          </a:solidFill>
          <a:latin typeface="+mn-lt"/>
        </a:defRPr>
      </a:lvl5pPr>
      <a:lvl6pPr marL="2514600" indent="-228600" algn="l" rtl="0" fontAlgn="base">
        <a:spcBef>
          <a:spcPct val="20000"/>
        </a:spcBef>
        <a:spcAft>
          <a:spcPct val="0"/>
        </a:spcAft>
        <a:buClr>
          <a:srgbClr val="99CCFF"/>
        </a:buClr>
        <a:buSzPct val="110000"/>
        <a:buChar char="•"/>
        <a:defRPr sz="2000">
          <a:solidFill>
            <a:srgbClr val="FFFFCC"/>
          </a:solidFill>
          <a:latin typeface="+mn-lt"/>
        </a:defRPr>
      </a:lvl6pPr>
      <a:lvl7pPr marL="2971800" indent="-228600" algn="l" rtl="0" fontAlgn="base">
        <a:spcBef>
          <a:spcPct val="20000"/>
        </a:spcBef>
        <a:spcAft>
          <a:spcPct val="0"/>
        </a:spcAft>
        <a:buClr>
          <a:srgbClr val="99CCFF"/>
        </a:buClr>
        <a:buSzPct val="110000"/>
        <a:buChar char="•"/>
        <a:defRPr sz="2000">
          <a:solidFill>
            <a:srgbClr val="FFFFCC"/>
          </a:solidFill>
          <a:latin typeface="+mn-lt"/>
        </a:defRPr>
      </a:lvl7pPr>
      <a:lvl8pPr marL="3429000" indent="-228600" algn="l" rtl="0" fontAlgn="base">
        <a:spcBef>
          <a:spcPct val="20000"/>
        </a:spcBef>
        <a:spcAft>
          <a:spcPct val="0"/>
        </a:spcAft>
        <a:buClr>
          <a:srgbClr val="99CCFF"/>
        </a:buClr>
        <a:buSzPct val="110000"/>
        <a:buChar char="•"/>
        <a:defRPr sz="2000">
          <a:solidFill>
            <a:srgbClr val="FFFFCC"/>
          </a:solidFill>
          <a:latin typeface="+mn-lt"/>
        </a:defRPr>
      </a:lvl8pPr>
      <a:lvl9pPr marL="3886200" indent="-228600" algn="l" rtl="0" fontAlgn="base">
        <a:spcBef>
          <a:spcPct val="20000"/>
        </a:spcBef>
        <a:spcAft>
          <a:spcPct val="0"/>
        </a:spcAft>
        <a:buClr>
          <a:srgbClr val="99CCFF"/>
        </a:buClr>
        <a:buSzPct val="110000"/>
        <a:buChar char="•"/>
        <a:defRPr sz="2000">
          <a:solidFill>
            <a:srgbClr val="FFFFCC"/>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pic>
        <p:nvPicPr>
          <p:cNvPr id="1026" name="Picture 9" descr="IAEAlogo_Bla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black">
          <a:xfrm>
            <a:off x="304800" y="6110288"/>
            <a:ext cx="6858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10"/>
          <p:cNvSpPr txBox="1">
            <a:spLocks noChangeArrowheads="1"/>
          </p:cNvSpPr>
          <p:nvPr/>
        </p:nvSpPr>
        <p:spPr bwMode="black">
          <a:xfrm>
            <a:off x="990600" y="6202363"/>
            <a:ext cx="914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defRPr/>
            </a:pPr>
            <a:r>
              <a:rPr lang="en-GB" sz="2200" dirty="0" smtClean="0">
                <a:solidFill>
                  <a:srgbClr val="FFFFFF"/>
                </a:solidFill>
                <a:latin typeface="Arial" charset="0"/>
              </a:rPr>
              <a:t>IAEA</a:t>
            </a:r>
          </a:p>
        </p:txBody>
      </p:sp>
      <p:pic>
        <p:nvPicPr>
          <p:cNvPr id="1028" name="Picture 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hidden">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3"/>
          <p:cNvSpPr>
            <a:spLocks noGrp="1" noChangeArrowheads="1"/>
          </p:cNvSpPr>
          <p:nvPr>
            <p:ph type="title"/>
          </p:nvPr>
        </p:nvSpPr>
        <p:spPr bwMode="black">
          <a:xfrm>
            <a:off x="282575" y="98425"/>
            <a:ext cx="6594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30" name="Rectangle 4"/>
          <p:cNvSpPr>
            <a:spLocks noGrp="1" noChangeArrowheads="1"/>
          </p:cNvSpPr>
          <p:nvPr>
            <p:ph type="body" idx="1"/>
          </p:nvPr>
        </p:nvSpPr>
        <p:spPr bwMode="black">
          <a:xfrm>
            <a:off x="250825" y="1341438"/>
            <a:ext cx="8593138"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5"/>
          <p:cNvSpPr>
            <a:spLocks noGrp="1" noChangeArrowheads="1"/>
          </p:cNvSpPr>
          <p:nvPr>
            <p:ph type="dt" sz="half" idx="2"/>
          </p:nvPr>
        </p:nvSpPr>
        <p:spPr bwMode="white">
          <a:xfrm>
            <a:off x="6783388" y="6369050"/>
            <a:ext cx="1676400" cy="2936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rgbClr val="D5D7D8"/>
                </a:solidFill>
                <a:latin typeface="Arial" charset="0"/>
              </a:defRPr>
            </a:lvl1pPr>
          </a:lstStyle>
          <a:p>
            <a:pPr>
              <a:defRPr/>
            </a:pPr>
            <a:r>
              <a:rPr lang="en-US" dirty="0" smtClean="0"/>
              <a:t>2-4 November 2011</a:t>
            </a:r>
            <a:endParaRPr lang="en-GB" dirty="0"/>
          </a:p>
        </p:txBody>
      </p:sp>
      <p:sp>
        <p:nvSpPr>
          <p:cNvPr id="3" name="Rectangle 6"/>
          <p:cNvSpPr>
            <a:spLocks noGrp="1" noChangeArrowheads="1"/>
          </p:cNvSpPr>
          <p:nvPr>
            <p:ph type="ftr" sz="quarter" idx="3"/>
          </p:nvPr>
        </p:nvSpPr>
        <p:spPr bwMode="white">
          <a:xfrm>
            <a:off x="4154488" y="6369050"/>
            <a:ext cx="2624137" cy="2936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rgbClr val="D5D7D8"/>
                </a:solidFill>
                <a:latin typeface="Arial" charset="0"/>
              </a:defRPr>
            </a:lvl1pPr>
          </a:lstStyle>
          <a:p>
            <a:pPr>
              <a:defRPr/>
            </a:pPr>
            <a:r>
              <a:rPr lang="en-GB" dirty="0" smtClean="0"/>
              <a:t>INPRO Steering Committee #18 (2011)</a:t>
            </a:r>
            <a:endParaRPr lang="en-GB" dirty="0"/>
          </a:p>
        </p:txBody>
      </p:sp>
      <p:sp>
        <p:nvSpPr>
          <p:cNvPr id="3079" name="Rectangle 7"/>
          <p:cNvSpPr>
            <a:spLocks noGrp="1" noChangeArrowheads="1"/>
          </p:cNvSpPr>
          <p:nvPr>
            <p:ph type="sldNum" sz="quarter" idx="4"/>
          </p:nvPr>
        </p:nvSpPr>
        <p:spPr bwMode="white">
          <a:xfrm>
            <a:off x="8472488" y="6369050"/>
            <a:ext cx="509587" cy="2936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rgbClr val="D5D7D8"/>
                </a:solidFill>
                <a:latin typeface="+mn-lt"/>
              </a:defRPr>
            </a:lvl1pPr>
          </a:lstStyle>
          <a:p>
            <a:pPr>
              <a:defRPr/>
            </a:pPr>
            <a:fld id="{CCEB64B0-DEA2-4CB7-9671-D4DBC2B69AC9}" type="slidenum">
              <a:rPr lang="en-GB"/>
              <a:pPr>
                <a:defRPr/>
              </a:pPr>
              <a:t>‹#›</a:t>
            </a:fld>
            <a:endParaRPr lang="en-GB" dirty="0"/>
          </a:p>
        </p:txBody>
      </p:sp>
      <p:pic>
        <p:nvPicPr>
          <p:cNvPr id="1034" name="Picture 11" descr="INPRO Logo blue"/>
          <p:cNvPicPr>
            <a:picLocks noChangeAspect="1" noChangeArrowheads="1"/>
          </p:cNvPicPr>
          <p:nvPr userDrawn="1"/>
        </p:nvPicPr>
        <p:blipFill>
          <a:blip r:embed="rId19" cstate="print">
            <a:lum bright="100000"/>
            <a:grayscl/>
            <a:extLst>
              <a:ext uri="{28A0092B-C50C-407E-A947-70E740481C1C}">
                <a14:useLocalDpi xmlns:a14="http://schemas.microsoft.com/office/drawing/2010/main" val="0"/>
              </a:ext>
            </a:extLst>
          </a:blip>
          <a:srcRect/>
          <a:stretch>
            <a:fillRect/>
          </a:stretch>
        </p:blipFill>
        <p:spPr bwMode="auto">
          <a:xfrm>
            <a:off x="7380288" y="0"/>
            <a:ext cx="1763712"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349529"/>
      </p:ext>
    </p:extLst>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hf hdr="0" dt="0"/>
  <p:txStyles>
    <p:titleStyle>
      <a:lvl1pPr algn="l" rtl="0" eaLnBrk="0" fontAlgn="base" hangingPunct="0">
        <a:spcBef>
          <a:spcPct val="20000"/>
        </a:spcBef>
        <a:spcAft>
          <a:spcPct val="0"/>
        </a:spcAft>
        <a:defRPr sz="3200" b="1">
          <a:solidFill>
            <a:srgbClr val="CCECFF"/>
          </a:solidFill>
          <a:latin typeface="+mj-lt"/>
          <a:ea typeface="+mj-ea"/>
          <a:cs typeface="+mj-cs"/>
        </a:defRPr>
      </a:lvl1pPr>
      <a:lvl2pPr algn="l" rtl="0" eaLnBrk="0" fontAlgn="base" hangingPunct="0">
        <a:spcBef>
          <a:spcPct val="20000"/>
        </a:spcBef>
        <a:spcAft>
          <a:spcPct val="0"/>
        </a:spcAft>
        <a:defRPr sz="3200" b="1">
          <a:solidFill>
            <a:srgbClr val="CCECFF"/>
          </a:solidFill>
          <a:latin typeface="Arial" charset="0"/>
        </a:defRPr>
      </a:lvl2pPr>
      <a:lvl3pPr algn="l" rtl="0" eaLnBrk="0" fontAlgn="base" hangingPunct="0">
        <a:spcBef>
          <a:spcPct val="20000"/>
        </a:spcBef>
        <a:spcAft>
          <a:spcPct val="0"/>
        </a:spcAft>
        <a:defRPr sz="3200" b="1">
          <a:solidFill>
            <a:srgbClr val="CCECFF"/>
          </a:solidFill>
          <a:latin typeface="Arial" charset="0"/>
        </a:defRPr>
      </a:lvl3pPr>
      <a:lvl4pPr algn="l" rtl="0" eaLnBrk="0" fontAlgn="base" hangingPunct="0">
        <a:spcBef>
          <a:spcPct val="20000"/>
        </a:spcBef>
        <a:spcAft>
          <a:spcPct val="0"/>
        </a:spcAft>
        <a:defRPr sz="3200" b="1">
          <a:solidFill>
            <a:srgbClr val="CCECFF"/>
          </a:solidFill>
          <a:latin typeface="Arial" charset="0"/>
        </a:defRPr>
      </a:lvl4pPr>
      <a:lvl5pPr algn="l" rtl="0" eaLnBrk="0" fontAlgn="base" hangingPunct="0">
        <a:spcBef>
          <a:spcPct val="20000"/>
        </a:spcBef>
        <a:spcAft>
          <a:spcPct val="0"/>
        </a:spcAft>
        <a:defRPr sz="3200" b="1">
          <a:solidFill>
            <a:srgbClr val="CCECFF"/>
          </a:solidFill>
          <a:latin typeface="Arial" charset="0"/>
        </a:defRPr>
      </a:lvl5pPr>
      <a:lvl6pPr marL="457200" algn="l" rtl="0" fontAlgn="base">
        <a:spcBef>
          <a:spcPct val="20000"/>
        </a:spcBef>
        <a:spcAft>
          <a:spcPct val="0"/>
        </a:spcAft>
        <a:defRPr sz="3200" b="1">
          <a:solidFill>
            <a:srgbClr val="CCECFF"/>
          </a:solidFill>
          <a:latin typeface="Arial" charset="0"/>
        </a:defRPr>
      </a:lvl6pPr>
      <a:lvl7pPr marL="914400" algn="l" rtl="0" fontAlgn="base">
        <a:spcBef>
          <a:spcPct val="20000"/>
        </a:spcBef>
        <a:spcAft>
          <a:spcPct val="0"/>
        </a:spcAft>
        <a:defRPr sz="3200" b="1">
          <a:solidFill>
            <a:srgbClr val="CCECFF"/>
          </a:solidFill>
          <a:latin typeface="Arial" charset="0"/>
        </a:defRPr>
      </a:lvl7pPr>
      <a:lvl8pPr marL="1371600" algn="l" rtl="0" fontAlgn="base">
        <a:spcBef>
          <a:spcPct val="20000"/>
        </a:spcBef>
        <a:spcAft>
          <a:spcPct val="0"/>
        </a:spcAft>
        <a:defRPr sz="3200" b="1">
          <a:solidFill>
            <a:srgbClr val="CCECFF"/>
          </a:solidFill>
          <a:latin typeface="Arial" charset="0"/>
        </a:defRPr>
      </a:lvl8pPr>
      <a:lvl9pPr marL="1828800" algn="l" rtl="0" fontAlgn="base">
        <a:spcBef>
          <a:spcPct val="20000"/>
        </a:spcBef>
        <a:spcAft>
          <a:spcPct val="0"/>
        </a:spcAft>
        <a:defRPr sz="3200" b="1">
          <a:solidFill>
            <a:srgbClr val="CCECFF"/>
          </a:solidFill>
          <a:latin typeface="Arial" charset="0"/>
        </a:defRPr>
      </a:lvl9pPr>
    </p:titleStyle>
    <p:bodyStyle>
      <a:lvl1pPr marL="342900" indent="-342900" algn="l" rtl="0" eaLnBrk="0" fontAlgn="base" hangingPunct="0">
        <a:spcBef>
          <a:spcPct val="20000"/>
        </a:spcBef>
        <a:spcAft>
          <a:spcPct val="0"/>
        </a:spcAft>
        <a:buClr>
          <a:srgbClr val="99CCFF"/>
        </a:buClr>
        <a:buSzPct val="110000"/>
        <a:buChar char="•"/>
        <a:defRPr sz="2400">
          <a:solidFill>
            <a:srgbClr val="FFFFCC"/>
          </a:solidFill>
          <a:latin typeface="+mn-lt"/>
          <a:ea typeface="+mn-ea"/>
          <a:cs typeface="+mn-cs"/>
        </a:defRPr>
      </a:lvl1pPr>
      <a:lvl2pPr marL="742950" indent="-285750" algn="l" rtl="0" eaLnBrk="0" fontAlgn="base" hangingPunct="0">
        <a:spcBef>
          <a:spcPct val="20000"/>
        </a:spcBef>
        <a:spcAft>
          <a:spcPct val="0"/>
        </a:spcAft>
        <a:buClr>
          <a:srgbClr val="99CCFF"/>
        </a:buClr>
        <a:buSzPct val="110000"/>
        <a:buChar char="•"/>
        <a:defRPr sz="2000">
          <a:solidFill>
            <a:srgbClr val="FFFFCC"/>
          </a:solidFill>
          <a:latin typeface="+mn-lt"/>
        </a:defRPr>
      </a:lvl2pPr>
      <a:lvl3pPr marL="1143000" indent="-228600" algn="l" rtl="0" eaLnBrk="0" fontAlgn="base" hangingPunct="0">
        <a:spcBef>
          <a:spcPct val="20000"/>
        </a:spcBef>
        <a:spcAft>
          <a:spcPct val="0"/>
        </a:spcAft>
        <a:buClr>
          <a:srgbClr val="99CCFF"/>
        </a:buClr>
        <a:buSzPct val="110000"/>
        <a:buChar char="•"/>
        <a:defRPr>
          <a:solidFill>
            <a:srgbClr val="FFFFCC"/>
          </a:solidFill>
          <a:latin typeface="+mn-lt"/>
        </a:defRPr>
      </a:lvl3pPr>
      <a:lvl4pPr marL="1600200" indent="-228600" algn="l" rtl="0" eaLnBrk="0" fontAlgn="base" hangingPunct="0">
        <a:spcBef>
          <a:spcPct val="20000"/>
        </a:spcBef>
        <a:spcAft>
          <a:spcPct val="0"/>
        </a:spcAft>
        <a:buClr>
          <a:srgbClr val="99CCFF"/>
        </a:buClr>
        <a:buSzPct val="110000"/>
        <a:buChar char="•"/>
        <a:defRPr sz="2000">
          <a:solidFill>
            <a:srgbClr val="FFFFCC"/>
          </a:solidFill>
          <a:latin typeface="+mn-lt"/>
        </a:defRPr>
      </a:lvl4pPr>
      <a:lvl5pPr marL="2057400" indent="-228600" algn="l" rtl="0" eaLnBrk="0" fontAlgn="base" hangingPunct="0">
        <a:spcBef>
          <a:spcPct val="20000"/>
        </a:spcBef>
        <a:spcAft>
          <a:spcPct val="0"/>
        </a:spcAft>
        <a:buClr>
          <a:srgbClr val="99CCFF"/>
        </a:buClr>
        <a:buSzPct val="110000"/>
        <a:buChar char="•"/>
        <a:defRPr sz="2000">
          <a:solidFill>
            <a:srgbClr val="FFFFCC"/>
          </a:solidFill>
          <a:latin typeface="+mn-lt"/>
        </a:defRPr>
      </a:lvl5pPr>
      <a:lvl6pPr marL="2514600" indent="-228600" algn="l" rtl="0" fontAlgn="base">
        <a:spcBef>
          <a:spcPct val="20000"/>
        </a:spcBef>
        <a:spcAft>
          <a:spcPct val="0"/>
        </a:spcAft>
        <a:buClr>
          <a:srgbClr val="99CCFF"/>
        </a:buClr>
        <a:buSzPct val="110000"/>
        <a:buChar char="•"/>
        <a:defRPr sz="2000">
          <a:solidFill>
            <a:srgbClr val="FFFFCC"/>
          </a:solidFill>
          <a:latin typeface="+mn-lt"/>
        </a:defRPr>
      </a:lvl6pPr>
      <a:lvl7pPr marL="2971800" indent="-228600" algn="l" rtl="0" fontAlgn="base">
        <a:spcBef>
          <a:spcPct val="20000"/>
        </a:spcBef>
        <a:spcAft>
          <a:spcPct val="0"/>
        </a:spcAft>
        <a:buClr>
          <a:srgbClr val="99CCFF"/>
        </a:buClr>
        <a:buSzPct val="110000"/>
        <a:buChar char="•"/>
        <a:defRPr sz="2000">
          <a:solidFill>
            <a:srgbClr val="FFFFCC"/>
          </a:solidFill>
          <a:latin typeface="+mn-lt"/>
        </a:defRPr>
      </a:lvl7pPr>
      <a:lvl8pPr marL="3429000" indent="-228600" algn="l" rtl="0" fontAlgn="base">
        <a:spcBef>
          <a:spcPct val="20000"/>
        </a:spcBef>
        <a:spcAft>
          <a:spcPct val="0"/>
        </a:spcAft>
        <a:buClr>
          <a:srgbClr val="99CCFF"/>
        </a:buClr>
        <a:buSzPct val="110000"/>
        <a:buChar char="•"/>
        <a:defRPr sz="2000">
          <a:solidFill>
            <a:srgbClr val="FFFFCC"/>
          </a:solidFill>
          <a:latin typeface="+mn-lt"/>
        </a:defRPr>
      </a:lvl8pPr>
      <a:lvl9pPr marL="3886200" indent="-228600" algn="l" rtl="0" fontAlgn="base">
        <a:spcBef>
          <a:spcPct val="20000"/>
        </a:spcBef>
        <a:spcAft>
          <a:spcPct val="0"/>
        </a:spcAft>
        <a:buClr>
          <a:srgbClr val="99CCFF"/>
        </a:buClr>
        <a:buSzPct val="110000"/>
        <a:buChar char="•"/>
        <a:defRPr sz="2000">
          <a:solidFill>
            <a:srgbClr val="FFFFCC"/>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pic>
        <p:nvPicPr>
          <p:cNvPr id="3074" name="Picture 9" descr="IAEAlogo_Bla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black">
          <a:xfrm>
            <a:off x="304800" y="6110288"/>
            <a:ext cx="6858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 Box 10"/>
          <p:cNvSpPr txBox="1">
            <a:spLocks noChangeArrowheads="1"/>
          </p:cNvSpPr>
          <p:nvPr/>
        </p:nvSpPr>
        <p:spPr bwMode="black">
          <a:xfrm>
            <a:off x="990600" y="6202363"/>
            <a:ext cx="914400" cy="427037"/>
          </a:xfrm>
          <a:prstGeom prst="rect">
            <a:avLst/>
          </a:prstGeom>
          <a:noFill/>
          <a:ln w="9525">
            <a:noFill/>
            <a:miter lim="800000"/>
            <a:headEnd/>
            <a:tailEnd/>
          </a:ln>
          <a:effectLst/>
        </p:spPr>
        <p:txBody>
          <a:bodyPr>
            <a:spAutoFit/>
          </a:bodyPr>
          <a:lstStyle/>
          <a:p>
            <a:pPr>
              <a:spcBef>
                <a:spcPct val="50000"/>
              </a:spcBef>
              <a:defRPr/>
            </a:pPr>
            <a:r>
              <a:rPr lang="en-GB" sz="2200">
                <a:solidFill>
                  <a:srgbClr val="FFFFFF"/>
                </a:solidFill>
                <a:latin typeface="Arial"/>
              </a:rPr>
              <a:t>IAEA</a:t>
            </a:r>
          </a:p>
        </p:txBody>
      </p:sp>
      <p:pic>
        <p:nvPicPr>
          <p:cNvPr id="3076" name="Picture 8"/>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hidden">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3"/>
          <p:cNvSpPr>
            <a:spLocks noGrp="1" noChangeArrowheads="1"/>
          </p:cNvSpPr>
          <p:nvPr>
            <p:ph type="title"/>
          </p:nvPr>
        </p:nvSpPr>
        <p:spPr bwMode="black">
          <a:xfrm>
            <a:off x="282575" y="98425"/>
            <a:ext cx="6594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8" name="Rectangle 4"/>
          <p:cNvSpPr>
            <a:spLocks noGrp="1" noChangeArrowheads="1"/>
          </p:cNvSpPr>
          <p:nvPr>
            <p:ph type="body" idx="1"/>
          </p:nvPr>
        </p:nvSpPr>
        <p:spPr bwMode="black">
          <a:xfrm>
            <a:off x="250825" y="1341438"/>
            <a:ext cx="8593138"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5"/>
          <p:cNvSpPr>
            <a:spLocks noGrp="1" noChangeArrowheads="1"/>
          </p:cNvSpPr>
          <p:nvPr>
            <p:ph type="dt" sz="half" idx="2"/>
          </p:nvPr>
        </p:nvSpPr>
        <p:spPr bwMode="white">
          <a:xfrm>
            <a:off x="6783388" y="6369050"/>
            <a:ext cx="1676400" cy="2936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smtClean="0">
                <a:solidFill>
                  <a:srgbClr val="D5D7D8"/>
                </a:solidFill>
                <a:latin typeface="+mn-lt"/>
              </a:defRPr>
            </a:lvl1pPr>
          </a:lstStyle>
          <a:p>
            <a:pPr>
              <a:defRPr/>
            </a:pPr>
            <a:endParaRPr lang="en-GB"/>
          </a:p>
        </p:txBody>
      </p:sp>
      <p:sp>
        <p:nvSpPr>
          <p:cNvPr id="3" name="Rectangle 6"/>
          <p:cNvSpPr>
            <a:spLocks noGrp="1" noChangeArrowheads="1"/>
          </p:cNvSpPr>
          <p:nvPr>
            <p:ph type="ftr" sz="quarter" idx="3"/>
          </p:nvPr>
        </p:nvSpPr>
        <p:spPr bwMode="white">
          <a:xfrm>
            <a:off x="4154488" y="6369050"/>
            <a:ext cx="2624137" cy="2936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smtClean="0">
                <a:solidFill>
                  <a:srgbClr val="D5D7D8"/>
                </a:solidFill>
                <a:latin typeface="+mn-lt"/>
              </a:defRPr>
            </a:lvl1pPr>
          </a:lstStyle>
          <a:p>
            <a:pPr>
              <a:defRPr/>
            </a:pPr>
            <a:endParaRPr lang="en-GB"/>
          </a:p>
        </p:txBody>
      </p:sp>
      <p:sp>
        <p:nvSpPr>
          <p:cNvPr id="3079" name="Rectangle 7"/>
          <p:cNvSpPr>
            <a:spLocks noGrp="1" noChangeArrowheads="1"/>
          </p:cNvSpPr>
          <p:nvPr>
            <p:ph type="sldNum" sz="quarter" idx="4"/>
          </p:nvPr>
        </p:nvSpPr>
        <p:spPr bwMode="white">
          <a:xfrm>
            <a:off x="8472488" y="6369050"/>
            <a:ext cx="509587" cy="2936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smtClean="0">
                <a:solidFill>
                  <a:srgbClr val="D5D7D8"/>
                </a:solidFill>
                <a:latin typeface="+mn-lt"/>
              </a:defRPr>
            </a:lvl1pPr>
          </a:lstStyle>
          <a:p>
            <a:pPr>
              <a:defRPr/>
            </a:pPr>
            <a:fld id="{6C8DBAE8-5A7E-4DBB-A4BE-E7C96D9C375D}" type="slidenum">
              <a:rPr lang="en-GB"/>
              <a:pPr>
                <a:defRPr/>
              </a:pPr>
              <a:t>‹#›</a:t>
            </a:fld>
            <a:endParaRPr lang="en-GB"/>
          </a:p>
        </p:txBody>
      </p:sp>
      <p:pic>
        <p:nvPicPr>
          <p:cNvPr id="4" name="Picture 11" descr="INPRO Logo blue"/>
          <p:cNvPicPr>
            <a:picLocks noChangeAspect="1" noChangeArrowheads="1"/>
          </p:cNvPicPr>
          <p:nvPr userDrawn="1"/>
        </p:nvPicPr>
        <p:blipFill>
          <a:blip r:embed="rId20" cstate="print">
            <a:lum bright="100000"/>
            <a:grayscl/>
            <a:extLst>
              <a:ext uri="{28A0092B-C50C-407E-A947-70E740481C1C}">
                <a14:useLocalDpi xmlns:a14="http://schemas.microsoft.com/office/drawing/2010/main" val="0"/>
              </a:ext>
            </a:extLst>
          </a:blip>
          <a:srcRect/>
          <a:stretch>
            <a:fillRect/>
          </a:stretch>
        </p:blipFill>
        <p:spPr bwMode="auto">
          <a:xfrm>
            <a:off x="7380288" y="0"/>
            <a:ext cx="1763712"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734749"/>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hf hdr="0" ftr="0" dt="0"/>
  <p:txStyles>
    <p:titleStyle>
      <a:lvl1pPr algn="l" rtl="0" eaLnBrk="0" fontAlgn="base" hangingPunct="0">
        <a:spcBef>
          <a:spcPct val="20000"/>
        </a:spcBef>
        <a:spcAft>
          <a:spcPct val="0"/>
        </a:spcAft>
        <a:defRPr sz="3200" b="1">
          <a:solidFill>
            <a:srgbClr val="CCECFF"/>
          </a:solidFill>
          <a:latin typeface="+mj-lt"/>
          <a:ea typeface="+mj-ea"/>
          <a:cs typeface="+mj-cs"/>
        </a:defRPr>
      </a:lvl1pPr>
      <a:lvl2pPr algn="l" rtl="0" eaLnBrk="0" fontAlgn="base" hangingPunct="0">
        <a:spcBef>
          <a:spcPct val="20000"/>
        </a:spcBef>
        <a:spcAft>
          <a:spcPct val="0"/>
        </a:spcAft>
        <a:defRPr sz="3200" b="1">
          <a:solidFill>
            <a:srgbClr val="CCECFF"/>
          </a:solidFill>
          <a:latin typeface="Arial" charset="0"/>
        </a:defRPr>
      </a:lvl2pPr>
      <a:lvl3pPr algn="l" rtl="0" eaLnBrk="0" fontAlgn="base" hangingPunct="0">
        <a:spcBef>
          <a:spcPct val="20000"/>
        </a:spcBef>
        <a:spcAft>
          <a:spcPct val="0"/>
        </a:spcAft>
        <a:defRPr sz="3200" b="1">
          <a:solidFill>
            <a:srgbClr val="CCECFF"/>
          </a:solidFill>
          <a:latin typeface="Arial" charset="0"/>
        </a:defRPr>
      </a:lvl3pPr>
      <a:lvl4pPr algn="l" rtl="0" eaLnBrk="0" fontAlgn="base" hangingPunct="0">
        <a:spcBef>
          <a:spcPct val="20000"/>
        </a:spcBef>
        <a:spcAft>
          <a:spcPct val="0"/>
        </a:spcAft>
        <a:defRPr sz="3200" b="1">
          <a:solidFill>
            <a:srgbClr val="CCECFF"/>
          </a:solidFill>
          <a:latin typeface="Arial" charset="0"/>
        </a:defRPr>
      </a:lvl4pPr>
      <a:lvl5pPr algn="l" rtl="0" eaLnBrk="0" fontAlgn="base" hangingPunct="0">
        <a:spcBef>
          <a:spcPct val="20000"/>
        </a:spcBef>
        <a:spcAft>
          <a:spcPct val="0"/>
        </a:spcAft>
        <a:defRPr sz="3200" b="1">
          <a:solidFill>
            <a:srgbClr val="CCECFF"/>
          </a:solidFill>
          <a:latin typeface="Arial" charset="0"/>
        </a:defRPr>
      </a:lvl5pPr>
      <a:lvl6pPr marL="457200" algn="l" rtl="0" fontAlgn="base">
        <a:spcBef>
          <a:spcPct val="20000"/>
        </a:spcBef>
        <a:spcAft>
          <a:spcPct val="0"/>
        </a:spcAft>
        <a:defRPr sz="3200" b="1">
          <a:solidFill>
            <a:srgbClr val="CCECFF"/>
          </a:solidFill>
          <a:latin typeface="Arial" charset="0"/>
        </a:defRPr>
      </a:lvl6pPr>
      <a:lvl7pPr marL="914400" algn="l" rtl="0" fontAlgn="base">
        <a:spcBef>
          <a:spcPct val="20000"/>
        </a:spcBef>
        <a:spcAft>
          <a:spcPct val="0"/>
        </a:spcAft>
        <a:defRPr sz="3200" b="1">
          <a:solidFill>
            <a:srgbClr val="CCECFF"/>
          </a:solidFill>
          <a:latin typeface="Arial" charset="0"/>
        </a:defRPr>
      </a:lvl7pPr>
      <a:lvl8pPr marL="1371600" algn="l" rtl="0" fontAlgn="base">
        <a:spcBef>
          <a:spcPct val="20000"/>
        </a:spcBef>
        <a:spcAft>
          <a:spcPct val="0"/>
        </a:spcAft>
        <a:defRPr sz="3200" b="1">
          <a:solidFill>
            <a:srgbClr val="CCECFF"/>
          </a:solidFill>
          <a:latin typeface="Arial" charset="0"/>
        </a:defRPr>
      </a:lvl8pPr>
      <a:lvl9pPr marL="1828800" algn="l" rtl="0" fontAlgn="base">
        <a:spcBef>
          <a:spcPct val="20000"/>
        </a:spcBef>
        <a:spcAft>
          <a:spcPct val="0"/>
        </a:spcAft>
        <a:defRPr sz="3200" b="1">
          <a:solidFill>
            <a:srgbClr val="CCECFF"/>
          </a:solidFill>
          <a:latin typeface="Arial" charset="0"/>
        </a:defRPr>
      </a:lvl9pPr>
    </p:titleStyle>
    <p:bodyStyle>
      <a:lvl1pPr marL="342900" indent="-342900" algn="l" rtl="0" eaLnBrk="0" fontAlgn="base" hangingPunct="0">
        <a:spcBef>
          <a:spcPct val="20000"/>
        </a:spcBef>
        <a:spcAft>
          <a:spcPct val="0"/>
        </a:spcAft>
        <a:buClr>
          <a:srgbClr val="99CCFF"/>
        </a:buClr>
        <a:buSzPct val="110000"/>
        <a:buChar char="•"/>
        <a:defRPr sz="2800">
          <a:solidFill>
            <a:srgbClr val="FFFFCC"/>
          </a:solidFill>
          <a:latin typeface="+mn-lt"/>
          <a:ea typeface="+mn-ea"/>
          <a:cs typeface="+mn-cs"/>
        </a:defRPr>
      </a:lvl1pPr>
      <a:lvl2pPr marL="742950" indent="-285750" algn="l" rtl="0" eaLnBrk="0" fontAlgn="base" hangingPunct="0">
        <a:spcBef>
          <a:spcPct val="20000"/>
        </a:spcBef>
        <a:spcAft>
          <a:spcPct val="0"/>
        </a:spcAft>
        <a:buClr>
          <a:srgbClr val="99CCFF"/>
        </a:buClr>
        <a:buSzPct val="110000"/>
        <a:buChar char="•"/>
        <a:defRPr sz="2400">
          <a:solidFill>
            <a:srgbClr val="FFFFCC"/>
          </a:solidFill>
          <a:latin typeface="+mn-lt"/>
        </a:defRPr>
      </a:lvl2pPr>
      <a:lvl3pPr marL="1143000" indent="-228600" algn="l" rtl="0" eaLnBrk="0" fontAlgn="base" hangingPunct="0">
        <a:spcBef>
          <a:spcPct val="20000"/>
        </a:spcBef>
        <a:spcAft>
          <a:spcPct val="0"/>
        </a:spcAft>
        <a:buClr>
          <a:srgbClr val="99CCFF"/>
        </a:buClr>
        <a:buSzPct val="110000"/>
        <a:buChar char="•"/>
        <a:defRPr sz="2000">
          <a:solidFill>
            <a:srgbClr val="FFFFCC"/>
          </a:solidFill>
          <a:latin typeface="+mn-lt"/>
        </a:defRPr>
      </a:lvl3pPr>
      <a:lvl4pPr marL="1600200" indent="-228600" algn="l" rtl="0" eaLnBrk="0" fontAlgn="base" hangingPunct="0">
        <a:spcBef>
          <a:spcPct val="20000"/>
        </a:spcBef>
        <a:spcAft>
          <a:spcPct val="0"/>
        </a:spcAft>
        <a:buClr>
          <a:srgbClr val="99CCFF"/>
        </a:buClr>
        <a:buSzPct val="110000"/>
        <a:buChar char="•"/>
        <a:defRPr sz="2000">
          <a:solidFill>
            <a:srgbClr val="FFFFCC"/>
          </a:solidFill>
          <a:latin typeface="+mn-lt"/>
        </a:defRPr>
      </a:lvl4pPr>
      <a:lvl5pPr marL="2057400" indent="-228600" algn="l" rtl="0" eaLnBrk="0" fontAlgn="base" hangingPunct="0">
        <a:spcBef>
          <a:spcPct val="20000"/>
        </a:spcBef>
        <a:spcAft>
          <a:spcPct val="0"/>
        </a:spcAft>
        <a:buClr>
          <a:srgbClr val="99CCFF"/>
        </a:buClr>
        <a:buSzPct val="110000"/>
        <a:buChar char="•"/>
        <a:defRPr sz="2000">
          <a:solidFill>
            <a:srgbClr val="FFFFCC"/>
          </a:solidFill>
          <a:latin typeface="+mn-lt"/>
        </a:defRPr>
      </a:lvl5pPr>
      <a:lvl6pPr marL="2514600" indent="-228600" algn="l" rtl="0" fontAlgn="base">
        <a:spcBef>
          <a:spcPct val="20000"/>
        </a:spcBef>
        <a:spcAft>
          <a:spcPct val="0"/>
        </a:spcAft>
        <a:buClr>
          <a:srgbClr val="99CCFF"/>
        </a:buClr>
        <a:buSzPct val="110000"/>
        <a:buChar char="•"/>
        <a:defRPr sz="2000">
          <a:solidFill>
            <a:srgbClr val="FFFFCC"/>
          </a:solidFill>
          <a:latin typeface="+mn-lt"/>
        </a:defRPr>
      </a:lvl6pPr>
      <a:lvl7pPr marL="2971800" indent="-228600" algn="l" rtl="0" fontAlgn="base">
        <a:spcBef>
          <a:spcPct val="20000"/>
        </a:spcBef>
        <a:spcAft>
          <a:spcPct val="0"/>
        </a:spcAft>
        <a:buClr>
          <a:srgbClr val="99CCFF"/>
        </a:buClr>
        <a:buSzPct val="110000"/>
        <a:buChar char="•"/>
        <a:defRPr sz="2000">
          <a:solidFill>
            <a:srgbClr val="FFFFCC"/>
          </a:solidFill>
          <a:latin typeface="+mn-lt"/>
        </a:defRPr>
      </a:lvl7pPr>
      <a:lvl8pPr marL="3429000" indent="-228600" algn="l" rtl="0" fontAlgn="base">
        <a:spcBef>
          <a:spcPct val="20000"/>
        </a:spcBef>
        <a:spcAft>
          <a:spcPct val="0"/>
        </a:spcAft>
        <a:buClr>
          <a:srgbClr val="99CCFF"/>
        </a:buClr>
        <a:buSzPct val="110000"/>
        <a:buChar char="•"/>
        <a:defRPr sz="2000">
          <a:solidFill>
            <a:srgbClr val="FFFFCC"/>
          </a:solidFill>
          <a:latin typeface="+mn-lt"/>
        </a:defRPr>
      </a:lvl8pPr>
      <a:lvl9pPr marL="3886200" indent="-228600" algn="l" rtl="0" fontAlgn="base">
        <a:spcBef>
          <a:spcPct val="20000"/>
        </a:spcBef>
        <a:spcAft>
          <a:spcPct val="0"/>
        </a:spcAft>
        <a:buClr>
          <a:srgbClr val="99CCFF"/>
        </a:buClr>
        <a:buSzPct val="110000"/>
        <a:buChar char="•"/>
        <a:defRPr sz="2000">
          <a:solidFill>
            <a:srgbClr val="FFFFCC"/>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Microsoft_Excel_97-2003_Worksheet1.xls"/></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hyperlink" Target="mailto:V.Kuznetsov@iaea.or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Word_Document1.docx"/></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r>
              <a:rPr lang="en-US" sz="2800" dirty="0" smtClean="0">
                <a:latin typeface="Calibri" pitchFamily="34" charset="0"/>
                <a:cs typeface="Calibri" pitchFamily="34" charset="0"/>
              </a:rPr>
              <a:t>IAEA’s Project INPRO –</a:t>
            </a:r>
            <a:br>
              <a:rPr lang="en-US" sz="2800" dirty="0" smtClean="0">
                <a:latin typeface="Calibri" pitchFamily="34" charset="0"/>
                <a:cs typeface="Calibri" pitchFamily="34" charset="0"/>
              </a:rPr>
            </a:br>
            <a:r>
              <a:rPr lang="en-GB" dirty="0">
                <a:latin typeface="Calibri" pitchFamily="34" charset="0"/>
                <a:cs typeface="Calibri" pitchFamily="34" charset="0"/>
              </a:rPr>
              <a:t>a platform for </a:t>
            </a:r>
            <a:r>
              <a:rPr lang="en-GB" dirty="0" smtClean="0">
                <a:latin typeface="Calibri" pitchFamily="34" charset="0"/>
                <a:cs typeface="Calibri" pitchFamily="34" charset="0"/>
              </a:rPr>
              <a:t>strategic </a:t>
            </a:r>
            <a:r>
              <a:rPr lang="en-GB" dirty="0">
                <a:latin typeface="Calibri" pitchFamily="34" charset="0"/>
                <a:cs typeface="Calibri" pitchFamily="34" charset="0"/>
              </a:rPr>
              <a:t>cooperation in </a:t>
            </a:r>
            <a:r>
              <a:rPr lang="en-GB" dirty="0" smtClean="0">
                <a:latin typeface="Calibri" pitchFamily="34" charset="0"/>
                <a:cs typeface="Calibri" pitchFamily="34" charset="0"/>
              </a:rPr>
              <a:t>Nuclear Fuel Cycle</a:t>
            </a:r>
            <a:endParaRPr lang="en-GB" sz="2800" dirty="0" smtClean="0">
              <a:latin typeface="Calibri" pitchFamily="34" charset="0"/>
              <a:cs typeface="Calibri" pitchFamily="34" charset="0"/>
            </a:endParaRPr>
          </a:p>
        </p:txBody>
      </p:sp>
      <p:sp>
        <p:nvSpPr>
          <p:cNvPr id="6147" name="Rectangle 3"/>
          <p:cNvSpPr>
            <a:spLocks noGrp="1" noChangeArrowheads="1"/>
          </p:cNvSpPr>
          <p:nvPr>
            <p:ph type="subTitle" idx="1"/>
          </p:nvPr>
        </p:nvSpPr>
        <p:spPr>
          <a:xfrm>
            <a:off x="0" y="2924944"/>
            <a:ext cx="9144000" cy="2016224"/>
          </a:xfrm>
        </p:spPr>
        <p:txBody>
          <a:bodyPr/>
          <a:lstStyle/>
          <a:p>
            <a:pPr eaLnBrk="1" hangingPunct="1"/>
            <a:r>
              <a:rPr lang="en-GB" sz="1600" dirty="0" smtClean="0">
                <a:latin typeface="Cambria" pitchFamily="18" charset="0"/>
              </a:rPr>
              <a:t>Presented by Vladimir KUZNETSOV</a:t>
            </a:r>
          </a:p>
          <a:p>
            <a:pPr eaLnBrk="1" hangingPunct="1"/>
            <a:r>
              <a:rPr lang="en-GB" sz="1600" dirty="0" smtClean="0">
                <a:latin typeface="Cambria" pitchFamily="18" charset="0"/>
              </a:rPr>
              <a:t>On the Behalf of the INPRO Group</a:t>
            </a:r>
          </a:p>
          <a:p>
            <a:pPr eaLnBrk="1" hangingPunct="1"/>
            <a:endParaRPr lang="en-GB" sz="1600" dirty="0" smtClean="0">
              <a:latin typeface="Cambria" pitchFamily="18" charset="0"/>
            </a:endParaRPr>
          </a:p>
          <a:p>
            <a:pPr eaLnBrk="1" hangingPunct="1"/>
            <a:endParaRPr lang="en-GB" sz="1600" dirty="0" smtClean="0">
              <a:latin typeface="Cambria" pitchFamily="18" charset="0"/>
            </a:endParaRPr>
          </a:p>
          <a:p>
            <a:pPr eaLnBrk="1" hangingPunct="1"/>
            <a:endParaRPr lang="en-GB" sz="1600" i="1" dirty="0" smtClean="0">
              <a:latin typeface="Cambria" pitchFamily="18" charset="0"/>
            </a:endParaRPr>
          </a:p>
          <a:p>
            <a:pPr eaLnBrk="1" hangingPunct="1"/>
            <a:r>
              <a:rPr lang="en-GB" sz="1600" i="1" dirty="0" err="1" smtClean="0">
                <a:latin typeface="Cambria" pitchFamily="18" charset="0"/>
              </a:rPr>
              <a:t>Atomexpo</a:t>
            </a:r>
            <a:r>
              <a:rPr lang="en-GB" sz="1600" i="1" dirty="0" smtClean="0">
                <a:latin typeface="Cambria" pitchFamily="18" charset="0"/>
              </a:rPr>
              <a:t> 2013</a:t>
            </a:r>
          </a:p>
          <a:p>
            <a:pPr eaLnBrk="1" hangingPunct="1"/>
            <a:r>
              <a:rPr lang="en-GB" sz="1600" i="1" dirty="0" smtClean="0">
                <a:latin typeface="Cambria" pitchFamily="18" charset="0"/>
              </a:rPr>
              <a:t>S. </a:t>
            </a:r>
            <a:r>
              <a:rPr lang="en-GB" sz="1600" i="1" dirty="0" err="1" smtClean="0">
                <a:latin typeface="Cambria" pitchFamily="18" charset="0"/>
              </a:rPr>
              <a:t>Peterburg</a:t>
            </a:r>
            <a:r>
              <a:rPr lang="en-GB" sz="1600" i="1" dirty="0" smtClean="0">
                <a:latin typeface="Cambria" pitchFamily="18" charset="0"/>
              </a:rPr>
              <a:t>, 27 June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7308304" cy="762000"/>
          </a:xfrm>
        </p:spPr>
        <p:txBody>
          <a:bodyPr/>
          <a:lstStyle/>
          <a:p>
            <a:pPr algn="ctr"/>
            <a:r>
              <a:rPr lang="en-GB" sz="2400" i="1" dirty="0" smtClean="0"/>
              <a:t>Project 2: GLOBAL NUCLEAR ENERGY SCENARIOS</a:t>
            </a:r>
            <a:endParaRPr lang="en-GB" sz="2800" dirty="0"/>
          </a:p>
        </p:txBody>
      </p:sp>
      <p:sp>
        <p:nvSpPr>
          <p:cNvPr id="3" name="Content Placeholder 2"/>
          <p:cNvSpPr>
            <a:spLocks noGrp="1"/>
          </p:cNvSpPr>
          <p:nvPr>
            <p:ph idx="1"/>
          </p:nvPr>
        </p:nvSpPr>
        <p:spPr>
          <a:xfrm>
            <a:off x="323528" y="1268760"/>
            <a:ext cx="8593138" cy="4714875"/>
          </a:xfrm>
        </p:spPr>
        <p:txBody>
          <a:bodyPr/>
          <a:lstStyle/>
          <a:p>
            <a:pPr marL="0" indent="0">
              <a:buNone/>
            </a:pPr>
            <a:endParaRPr lang="en-GB" sz="800" dirty="0">
              <a:solidFill>
                <a:srgbClr val="FFFFFF"/>
              </a:solidFill>
            </a:endParaRPr>
          </a:p>
          <a:p>
            <a:pPr marL="0" indent="0">
              <a:buNone/>
            </a:pPr>
            <a:r>
              <a:rPr lang="en-GB" b="1" dirty="0" smtClean="0">
                <a:solidFill>
                  <a:srgbClr val="FFFF00"/>
                </a:solidFill>
              </a:rPr>
              <a:t>Project 2 helps participating countries define comprehensive national energy strategies by providing a framework for the analysis and assessment of :</a:t>
            </a:r>
          </a:p>
          <a:p>
            <a:pPr>
              <a:buNone/>
            </a:pPr>
            <a:endParaRPr lang="en-GB" dirty="0" smtClean="0">
              <a:solidFill>
                <a:srgbClr val="FFFF00"/>
              </a:solidFill>
            </a:endParaRPr>
          </a:p>
          <a:p>
            <a:pPr>
              <a:spcAft>
                <a:spcPts val="1200"/>
              </a:spcAft>
              <a:buBlip>
                <a:blip r:embed="rId2"/>
              </a:buBlip>
            </a:pPr>
            <a:r>
              <a:rPr lang="en-GB" sz="2000" dirty="0" smtClean="0">
                <a:solidFill>
                  <a:srgbClr val="FFFFFF"/>
                </a:solidFill>
              </a:rPr>
              <a:t>how to make a transition from the current fleet of reactors and nuclear fuel cycles to a future nuclear energy system</a:t>
            </a:r>
          </a:p>
          <a:p>
            <a:pPr>
              <a:spcAft>
                <a:spcPts val="1200"/>
              </a:spcAft>
              <a:buBlip>
                <a:blip r:embed="rId2"/>
              </a:buBlip>
            </a:pPr>
            <a:r>
              <a:rPr lang="en-GB" sz="2000" dirty="0" smtClean="0">
                <a:solidFill>
                  <a:srgbClr val="FFFFFF"/>
                </a:solidFill>
              </a:rPr>
              <a:t>how national energy system could contribute to, and benefit from regional and global nuclear energy system</a:t>
            </a:r>
          </a:p>
          <a:p>
            <a:pPr>
              <a:spcAft>
                <a:spcPts val="1200"/>
              </a:spcAft>
              <a:buBlip>
                <a:blip r:embed="rId2"/>
              </a:buBlip>
            </a:pPr>
            <a:r>
              <a:rPr lang="en-GB" sz="2000" dirty="0" smtClean="0">
                <a:solidFill>
                  <a:srgbClr val="FFFFFF"/>
                </a:solidFill>
              </a:rPr>
              <a:t>the role which cooperation with other countries may play in a </a:t>
            </a:r>
            <a:r>
              <a:rPr lang="en-GB" sz="2000" dirty="0">
                <a:solidFill>
                  <a:srgbClr val="FFFFFF"/>
                </a:solidFill>
              </a:rPr>
              <a:t>transition to a future nuclear energy system</a:t>
            </a:r>
          </a:p>
          <a:p>
            <a:pPr>
              <a:spcAft>
                <a:spcPts val="1200"/>
              </a:spcAft>
            </a:pPr>
            <a:endParaRPr lang="en-GB" sz="2000" dirty="0" smtClean="0">
              <a:solidFill>
                <a:srgbClr val="FFFFFF"/>
              </a:solidFill>
            </a:endParaRPr>
          </a:p>
          <a:p>
            <a:endParaRPr lang="en-GB" dirty="0" smtClean="0"/>
          </a:p>
          <a:p>
            <a:endParaRPr lang="en-GB" sz="2000" dirty="0" smtClean="0">
              <a:solidFill>
                <a:srgbClr val="FFFF00"/>
              </a:solidFill>
            </a:endParaRPr>
          </a:p>
          <a:p>
            <a:r>
              <a:rPr lang="en-GB" sz="2000" dirty="0" smtClean="0">
                <a:solidFill>
                  <a:srgbClr val="FFFFFF"/>
                </a:solidFill>
              </a:rPr>
              <a:t> </a:t>
            </a:r>
            <a:endParaRPr lang="en-GB" dirty="0" smtClean="0"/>
          </a:p>
          <a:p>
            <a:endParaRPr lang="en-GB" dirty="0" smtClean="0"/>
          </a:p>
          <a:p>
            <a:pPr lvl="1"/>
            <a:endParaRPr lang="en-GB" dirty="0"/>
          </a:p>
        </p:txBody>
      </p:sp>
      <p:sp>
        <p:nvSpPr>
          <p:cNvPr id="6" name="Slide Number Placeholder 5"/>
          <p:cNvSpPr>
            <a:spLocks noGrp="1"/>
          </p:cNvSpPr>
          <p:nvPr>
            <p:ph type="sldNum" sz="quarter" idx="12"/>
          </p:nvPr>
        </p:nvSpPr>
        <p:spPr/>
        <p:txBody>
          <a:bodyPr/>
          <a:lstStyle/>
          <a:p>
            <a:pPr>
              <a:defRPr/>
            </a:pPr>
            <a:fld id="{D2E3F6B6-0B5A-47E5-A342-49C590635EFA}" type="slidenum">
              <a:rPr lang="en-GB" smtClean="0"/>
              <a:pPr>
                <a:defRPr/>
              </a:pPr>
              <a:t>10</a:t>
            </a:fld>
            <a:endParaRPr lang="en-GB" dirty="0"/>
          </a:p>
        </p:txBody>
      </p:sp>
    </p:spTree>
    <p:extLst>
      <p:ext uri="{BB962C8B-B14F-4D97-AF65-F5344CB8AC3E}">
        <p14:creationId xmlns:p14="http://schemas.microsoft.com/office/powerpoint/2010/main" val="3176825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sz="2400" i="1" dirty="0">
                <a:latin typeface="Calibri" pitchFamily="34" charset="0"/>
              </a:rPr>
              <a:t>Project 2: GLOBAL NUCLEAR ENERGY SCENARIOS</a:t>
            </a:r>
            <a:endParaRPr lang="ru-RU" dirty="0"/>
          </a:p>
        </p:txBody>
      </p:sp>
      <p:sp>
        <p:nvSpPr>
          <p:cNvPr id="3" name="Номер слайда 2"/>
          <p:cNvSpPr>
            <a:spLocks noGrp="1"/>
          </p:cNvSpPr>
          <p:nvPr>
            <p:ph type="sldNum" sz="quarter" idx="12"/>
          </p:nvPr>
        </p:nvSpPr>
        <p:spPr/>
        <p:txBody>
          <a:bodyPr/>
          <a:lstStyle/>
          <a:p>
            <a:pPr>
              <a:defRPr/>
            </a:pPr>
            <a:fld id="{BB5B4DF3-6CBA-438F-9B26-A5CB623F0269}" type="slidenum">
              <a:rPr lang="en-GB" smtClean="0"/>
              <a:pPr>
                <a:defRPr/>
              </a:pPr>
              <a:t>11</a:t>
            </a:fld>
            <a:endParaRPr lang="en-GB" dirty="0"/>
          </a:p>
        </p:txBody>
      </p:sp>
      <p:pic>
        <p:nvPicPr>
          <p:cNvPr id="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029" y="3828492"/>
            <a:ext cx="3384376" cy="2485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5" y="1268759"/>
            <a:ext cx="3267304" cy="2525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3" y="3839760"/>
            <a:ext cx="3245235" cy="2506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036" y="1268759"/>
            <a:ext cx="3334369" cy="2495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691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878FFFB-B114-44EE-BD91-9E55DFDC48E5}" type="slidenum">
              <a:rPr lang="en-GB"/>
              <a:pPr>
                <a:defRPr/>
              </a:pPr>
              <a:t>12</a:t>
            </a:fld>
            <a:endParaRPr lang="en-GB" dirty="0"/>
          </a:p>
        </p:txBody>
      </p:sp>
      <p:sp>
        <p:nvSpPr>
          <p:cNvPr id="55299" name="Rectangle 2"/>
          <p:cNvSpPr>
            <a:spLocks noGrp="1" noChangeArrowheads="1"/>
          </p:cNvSpPr>
          <p:nvPr>
            <p:ph type="title"/>
          </p:nvPr>
        </p:nvSpPr>
        <p:spPr/>
        <p:txBody>
          <a:bodyPr/>
          <a:lstStyle/>
          <a:p>
            <a:pPr eaLnBrk="1" hangingPunct="1"/>
            <a:r>
              <a:rPr lang="en-US" sz="2800" dirty="0" smtClean="0"/>
              <a:t>Global Architecture of Innovative Nuclear Energy Systems (GAINS) Objectives</a:t>
            </a:r>
            <a:endParaRPr lang="en-GB" sz="2800" dirty="0" smtClean="0"/>
          </a:p>
        </p:txBody>
      </p:sp>
      <p:sp>
        <p:nvSpPr>
          <p:cNvPr id="55300" name="Rectangle 3"/>
          <p:cNvSpPr>
            <a:spLocks noGrp="1" noChangeArrowheads="1"/>
          </p:cNvSpPr>
          <p:nvPr>
            <p:ph type="body" idx="1"/>
          </p:nvPr>
        </p:nvSpPr>
        <p:spPr>
          <a:xfrm>
            <a:off x="251520" y="908720"/>
            <a:ext cx="8593138" cy="5003577"/>
          </a:xfrm>
        </p:spPr>
        <p:txBody>
          <a:bodyPr/>
          <a:lstStyle/>
          <a:p>
            <a:pPr marL="0" indent="0" eaLnBrk="1" hangingPunct="1">
              <a:lnSpc>
                <a:spcPct val="90000"/>
              </a:lnSpc>
              <a:buNone/>
            </a:pPr>
            <a:r>
              <a:rPr lang="en-GB" dirty="0" smtClean="0"/>
              <a:t>Rationale</a:t>
            </a:r>
          </a:p>
          <a:p>
            <a:pPr eaLnBrk="1" hangingPunct="1">
              <a:lnSpc>
                <a:spcPct val="90000"/>
              </a:lnSpc>
              <a:spcBef>
                <a:spcPts val="1800"/>
              </a:spcBef>
            </a:pPr>
            <a:r>
              <a:rPr lang="en-GB" sz="2000" dirty="0" smtClean="0">
                <a:latin typeface="+mn-lt"/>
              </a:rPr>
              <a:t>Increasing interest in MSs in joint </a:t>
            </a:r>
            <a:r>
              <a:rPr lang="en-GB" sz="2000" dirty="0">
                <a:latin typeface="+mn-lt"/>
              </a:rPr>
              <a:t>modelling of global and regional trends </a:t>
            </a:r>
            <a:r>
              <a:rPr lang="en-GB" sz="2000" dirty="0" smtClean="0">
                <a:latin typeface="+mn-lt"/>
              </a:rPr>
              <a:t>in nuclear </a:t>
            </a:r>
            <a:r>
              <a:rPr lang="en-GB" sz="2000" dirty="0">
                <a:latin typeface="+mn-lt"/>
              </a:rPr>
              <a:t>power </a:t>
            </a:r>
            <a:r>
              <a:rPr lang="en-GB" sz="2000" dirty="0" smtClean="0">
                <a:solidFill>
                  <a:srgbClr val="F9FEBE"/>
                </a:solidFill>
                <a:latin typeface="+mn-lt"/>
                <a:cs typeface="Arial" pitchFamily="34" charset="0"/>
              </a:rPr>
              <a:t>taking into account</a:t>
            </a:r>
            <a:r>
              <a:rPr lang="en-GB" sz="2000" b="1" dirty="0" smtClean="0">
                <a:solidFill>
                  <a:srgbClr val="FEDAF5"/>
                </a:solidFill>
                <a:latin typeface="+mn-lt"/>
                <a:cs typeface="Arial" pitchFamily="34" charset="0"/>
              </a:rPr>
              <a:t> </a:t>
            </a:r>
            <a:r>
              <a:rPr lang="en-GB" sz="2000" b="1" dirty="0">
                <a:solidFill>
                  <a:srgbClr val="FEDAF5"/>
                </a:solidFill>
                <a:latin typeface="+mn-lt"/>
                <a:cs typeface="Arial" pitchFamily="34" charset="0"/>
              </a:rPr>
              <a:t>technical </a:t>
            </a:r>
            <a:r>
              <a:rPr lang="en-GB" sz="2000" b="1" dirty="0">
                <a:solidFill>
                  <a:srgbClr val="FEDAF5"/>
                </a:solidFill>
                <a:latin typeface="+mn-lt"/>
              </a:rPr>
              <a:t>innovations </a:t>
            </a:r>
            <a:r>
              <a:rPr lang="en-GB" sz="2000" b="1" dirty="0" smtClean="0">
                <a:solidFill>
                  <a:srgbClr val="FEDAF5"/>
                </a:solidFill>
                <a:latin typeface="+mn-lt"/>
              </a:rPr>
              <a:t>and </a:t>
            </a:r>
            <a:r>
              <a:rPr lang="en-GB" sz="2000" b="1" dirty="0">
                <a:solidFill>
                  <a:srgbClr val="FEDAF5"/>
                </a:solidFill>
                <a:latin typeface="+mn-lt"/>
              </a:rPr>
              <a:t>multilateral cooperation </a:t>
            </a:r>
            <a:endParaRPr lang="en-GB" sz="2000" b="1" dirty="0" smtClean="0">
              <a:solidFill>
                <a:srgbClr val="FEDAF5"/>
              </a:solidFill>
              <a:latin typeface="+mn-lt"/>
            </a:endParaRPr>
          </a:p>
          <a:p>
            <a:pPr eaLnBrk="1" hangingPunct="1">
              <a:lnSpc>
                <a:spcPct val="90000"/>
              </a:lnSpc>
              <a:spcBef>
                <a:spcPts val="1800"/>
              </a:spcBef>
            </a:pPr>
            <a:r>
              <a:rPr lang="en-GB" sz="2000" dirty="0" smtClean="0">
                <a:latin typeface="+mn-lt"/>
              </a:rPr>
              <a:t>Modelling of the kind requires agreed </a:t>
            </a:r>
            <a:r>
              <a:rPr lang="en-GB" sz="2000" b="1" dirty="0" smtClean="0">
                <a:solidFill>
                  <a:srgbClr val="FEDAF5"/>
                </a:solidFill>
                <a:latin typeface="+mn-lt"/>
              </a:rPr>
              <a:t>methodological platform to analyse </a:t>
            </a:r>
            <a:r>
              <a:rPr lang="en-US" sz="2000" b="1" dirty="0" smtClean="0">
                <a:solidFill>
                  <a:srgbClr val="FEDAF5"/>
                </a:solidFill>
                <a:latin typeface="+mn-lt"/>
              </a:rPr>
              <a:t>transition </a:t>
            </a:r>
            <a:r>
              <a:rPr lang="en-US" sz="2000" b="1" dirty="0">
                <a:solidFill>
                  <a:srgbClr val="FEDAF5"/>
                </a:solidFill>
                <a:latin typeface="+mn-lt"/>
              </a:rPr>
              <a:t>strategies </a:t>
            </a:r>
            <a:r>
              <a:rPr lang="en-US" sz="2000" dirty="0">
                <a:latin typeface="+mn-lt"/>
              </a:rPr>
              <a:t>from the present to </a:t>
            </a:r>
            <a:r>
              <a:rPr lang="en-US" sz="2000" dirty="0" smtClean="0">
                <a:latin typeface="+mn-lt"/>
              </a:rPr>
              <a:t>future nuclear energy system (NES)</a:t>
            </a:r>
            <a:endParaRPr lang="en-GB" sz="2000" dirty="0" smtClean="0">
              <a:latin typeface="+mn-lt"/>
            </a:endParaRPr>
          </a:p>
          <a:p>
            <a:pPr marL="0" indent="0" eaLnBrk="1" hangingPunct="1">
              <a:lnSpc>
                <a:spcPct val="90000"/>
              </a:lnSpc>
              <a:spcBef>
                <a:spcPts val="1800"/>
              </a:spcBef>
              <a:buNone/>
            </a:pPr>
            <a:r>
              <a:rPr lang="en-GB" sz="2000" b="1" i="1" dirty="0" smtClean="0">
                <a:solidFill>
                  <a:srgbClr val="FEDAF5"/>
                </a:solidFill>
                <a:latin typeface="+mn-lt"/>
              </a:rPr>
              <a:t>Overall objectives: </a:t>
            </a:r>
          </a:p>
          <a:p>
            <a:pPr marL="0" indent="0" eaLnBrk="1" hangingPunct="1">
              <a:lnSpc>
                <a:spcPct val="90000"/>
              </a:lnSpc>
              <a:spcBef>
                <a:spcPts val="1800"/>
              </a:spcBef>
              <a:buNone/>
            </a:pPr>
            <a:r>
              <a:rPr lang="en-US" sz="2000" dirty="0" smtClean="0">
                <a:latin typeface="+mn-lt"/>
              </a:rPr>
              <a:t>Address </a:t>
            </a:r>
            <a:r>
              <a:rPr lang="en-US" sz="2000" b="1" dirty="0" smtClean="0">
                <a:solidFill>
                  <a:srgbClr val="FEDAF5"/>
                </a:solidFill>
                <a:latin typeface="+mn-lt"/>
              </a:rPr>
              <a:t>technical &amp; institutional issues </a:t>
            </a:r>
            <a:r>
              <a:rPr lang="en-US" sz="2000" dirty="0" smtClean="0">
                <a:latin typeface="+mn-lt"/>
              </a:rPr>
              <a:t>of developing a </a:t>
            </a:r>
            <a:r>
              <a:rPr lang="en-US" sz="2000" b="1" dirty="0" smtClean="0">
                <a:solidFill>
                  <a:srgbClr val="FEDAF5"/>
                </a:solidFill>
                <a:latin typeface="+mn-lt"/>
              </a:rPr>
              <a:t>global </a:t>
            </a:r>
            <a:r>
              <a:rPr lang="en-US" sz="2000" b="1" dirty="0">
                <a:solidFill>
                  <a:srgbClr val="FEDAF5"/>
                </a:solidFill>
                <a:latin typeface="+mn-lt"/>
              </a:rPr>
              <a:t>architecture </a:t>
            </a:r>
            <a:r>
              <a:rPr lang="en-US" sz="2000" dirty="0">
                <a:latin typeface="+mn-lt"/>
              </a:rPr>
              <a:t>for </a:t>
            </a:r>
            <a:r>
              <a:rPr lang="en-US" sz="2000" dirty="0" smtClean="0">
                <a:latin typeface="+mn-lt"/>
              </a:rPr>
              <a:t>the sustainable NES in </a:t>
            </a:r>
            <a:r>
              <a:rPr lang="en-US" sz="2000" dirty="0">
                <a:latin typeface="+mn-lt"/>
              </a:rPr>
              <a:t>the 21</a:t>
            </a:r>
            <a:r>
              <a:rPr lang="en-US" sz="2000" baseline="30000" dirty="0">
                <a:latin typeface="+mn-lt"/>
              </a:rPr>
              <a:t>st</a:t>
            </a:r>
            <a:r>
              <a:rPr lang="en-US" sz="2000" dirty="0">
                <a:latin typeface="+mn-lt"/>
              </a:rPr>
              <a:t> </a:t>
            </a:r>
            <a:r>
              <a:rPr lang="en-US" sz="2000" dirty="0" smtClean="0">
                <a:latin typeface="+mn-lt"/>
              </a:rPr>
              <a:t>century</a:t>
            </a:r>
            <a:r>
              <a:rPr lang="en-GB" sz="2000" dirty="0" smtClean="0">
                <a:latin typeface="+mn-lt"/>
              </a:rPr>
              <a:t>: </a:t>
            </a:r>
          </a:p>
          <a:p>
            <a:pPr eaLnBrk="1" hangingPunct="1">
              <a:spcBef>
                <a:spcPts val="600"/>
              </a:spcBef>
            </a:pPr>
            <a:r>
              <a:rPr lang="en-GB" sz="2000" dirty="0" smtClean="0">
                <a:solidFill>
                  <a:srgbClr val="F9FEBE"/>
                </a:solidFill>
                <a:latin typeface="+mn-lt"/>
                <a:cs typeface="Arial" pitchFamily="34" charset="0"/>
              </a:rPr>
              <a:t>develop </a:t>
            </a:r>
            <a:r>
              <a:rPr lang="en-GB" sz="2000" b="1" dirty="0" smtClean="0">
                <a:solidFill>
                  <a:srgbClr val="FFE1FF"/>
                </a:solidFill>
                <a:latin typeface="+mn-lt"/>
                <a:cs typeface="Arial" pitchFamily="34" charset="0"/>
              </a:rPr>
              <a:t>a </a:t>
            </a:r>
            <a:r>
              <a:rPr lang="en-GB" sz="2000" b="1" i="1" dirty="0" smtClean="0">
                <a:solidFill>
                  <a:srgbClr val="FFE1FF"/>
                </a:solidFill>
                <a:latin typeface="+mn-lt"/>
                <a:cs typeface="Arial" pitchFamily="34" charset="0"/>
              </a:rPr>
              <a:t>framework</a:t>
            </a:r>
            <a:r>
              <a:rPr lang="en-GB" sz="2000" b="1" dirty="0" smtClean="0">
                <a:solidFill>
                  <a:srgbClr val="FFE1FF"/>
                </a:solidFill>
                <a:latin typeface="+mn-lt"/>
                <a:cs typeface="Arial" pitchFamily="34" charset="0"/>
              </a:rPr>
              <a:t> </a:t>
            </a:r>
            <a:r>
              <a:rPr lang="en-GB" sz="2000" dirty="0" smtClean="0">
                <a:latin typeface="+mn-lt"/>
                <a:cs typeface="Arial" pitchFamily="34" charset="0"/>
              </a:rPr>
              <a:t>(common methodological platform, databases, assumptions &amp; boundary conditions)</a:t>
            </a:r>
            <a:r>
              <a:rPr lang="en-US" sz="2000" dirty="0" smtClean="0">
                <a:latin typeface="+mn-lt"/>
                <a:cs typeface="Arial" pitchFamily="34" charset="0"/>
              </a:rPr>
              <a:t>;</a:t>
            </a:r>
            <a:r>
              <a:rPr lang="en-GB" sz="2000" dirty="0" smtClean="0">
                <a:latin typeface="+mn-lt"/>
                <a:cs typeface="Arial" pitchFamily="34" charset="0"/>
              </a:rPr>
              <a:t> </a:t>
            </a:r>
          </a:p>
          <a:p>
            <a:pPr eaLnBrk="1" hangingPunct="1"/>
            <a:r>
              <a:rPr lang="en-GB" sz="2000" dirty="0">
                <a:solidFill>
                  <a:srgbClr val="F9FEBE"/>
                </a:solidFill>
                <a:latin typeface="+mn-lt"/>
                <a:cs typeface="Arial" pitchFamily="34" charset="0"/>
              </a:rPr>
              <a:t>p</a:t>
            </a:r>
            <a:r>
              <a:rPr lang="en-GB" sz="2000" dirty="0" smtClean="0">
                <a:solidFill>
                  <a:srgbClr val="F9FEBE"/>
                </a:solidFill>
                <a:latin typeface="+mn-lt"/>
                <a:cs typeface="Arial" pitchFamily="34" charset="0"/>
              </a:rPr>
              <a:t>erform</a:t>
            </a:r>
            <a:r>
              <a:rPr lang="en-GB" sz="2000" b="1" i="1" dirty="0" smtClean="0">
                <a:solidFill>
                  <a:srgbClr val="FFE1FF"/>
                </a:solidFill>
                <a:latin typeface="+mn-lt"/>
                <a:cs typeface="Arial" pitchFamily="34" charset="0"/>
              </a:rPr>
              <a:t> sample studies</a:t>
            </a:r>
            <a:r>
              <a:rPr lang="en-GB" sz="2000" dirty="0" smtClean="0">
                <a:solidFill>
                  <a:srgbClr val="F9FEBE"/>
                </a:solidFill>
                <a:latin typeface="+mn-lt"/>
                <a:cs typeface="Arial" pitchFamily="34" charset="0"/>
              </a:rPr>
              <a:t>;</a:t>
            </a:r>
          </a:p>
          <a:p>
            <a:pPr eaLnBrk="1" hangingPunct="1"/>
            <a:r>
              <a:rPr lang="en-GB" sz="2000" dirty="0">
                <a:solidFill>
                  <a:srgbClr val="F9FEBE"/>
                </a:solidFill>
                <a:latin typeface="+mn-lt"/>
                <a:cs typeface="Arial" pitchFamily="34" charset="0"/>
              </a:rPr>
              <a:t>i</a:t>
            </a:r>
            <a:r>
              <a:rPr lang="en-GB" sz="2000" dirty="0" smtClean="0">
                <a:solidFill>
                  <a:srgbClr val="F9FEBE"/>
                </a:solidFill>
                <a:latin typeface="+mn-lt"/>
                <a:cs typeface="Arial" pitchFamily="34" charset="0"/>
              </a:rPr>
              <a:t>ndicate </a:t>
            </a:r>
            <a:r>
              <a:rPr lang="en-GB" sz="2000" b="1" i="1" dirty="0" smtClean="0">
                <a:solidFill>
                  <a:srgbClr val="FEDAF5"/>
                </a:solidFill>
                <a:latin typeface="+mn-lt"/>
                <a:cs typeface="Arial" pitchFamily="34" charset="0"/>
              </a:rPr>
              <a:t>potential areas for application </a:t>
            </a:r>
            <a:r>
              <a:rPr lang="en-GB" sz="2000" dirty="0" smtClean="0">
                <a:solidFill>
                  <a:srgbClr val="F9FEBE"/>
                </a:solidFill>
                <a:latin typeface="+mn-lt"/>
                <a:cs typeface="Arial" pitchFamily="34" charset="0"/>
              </a:rPr>
              <a:t>of GAINS framework</a:t>
            </a:r>
            <a:endParaRPr lang="en-GB" sz="2000" i="1" dirty="0" smtClean="0">
              <a:latin typeface="+mn-lt"/>
              <a:cs typeface="Arial" pitchFamily="34" charset="0"/>
            </a:endParaRPr>
          </a:p>
        </p:txBody>
      </p:sp>
    </p:spTree>
    <p:extLst>
      <p:ext uri="{BB962C8B-B14F-4D97-AF65-F5344CB8AC3E}">
        <p14:creationId xmlns:p14="http://schemas.microsoft.com/office/powerpoint/2010/main" val="2195099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7308304" cy="762000"/>
          </a:xfrm>
        </p:spPr>
        <p:txBody>
          <a:bodyPr/>
          <a:lstStyle/>
          <a:p>
            <a:pPr algn="ctr"/>
            <a:r>
              <a:rPr lang="en-GB" sz="2400" dirty="0" smtClean="0"/>
              <a:t>GAINS Framework (1) </a:t>
            </a:r>
            <a:endParaRPr lang="en-GB" sz="2400" dirty="0"/>
          </a:p>
        </p:txBody>
      </p:sp>
      <p:sp>
        <p:nvSpPr>
          <p:cNvPr id="3" name="Content Placeholder 2"/>
          <p:cNvSpPr>
            <a:spLocks noGrp="1"/>
          </p:cNvSpPr>
          <p:nvPr>
            <p:ph idx="1"/>
          </p:nvPr>
        </p:nvSpPr>
        <p:spPr>
          <a:xfrm>
            <a:off x="395536" y="1124744"/>
            <a:ext cx="8593138" cy="471487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a:defRPr/>
            </a:pPr>
            <a:fld id="{D2E3F6B6-0B5A-47E5-A342-49C590635EFA}" type="slidenum">
              <a:rPr lang="en-GB" smtClean="0"/>
              <a:pPr>
                <a:defRPr/>
              </a:pPr>
              <a:t>13</a:t>
            </a:fld>
            <a:endParaRPr lang="en-GB" dirty="0"/>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556792"/>
            <a:ext cx="637132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6300" y="3861048"/>
            <a:ext cx="8424936" cy="2199064"/>
          </a:xfrm>
          <a:prstGeom prst="rect">
            <a:avLst/>
          </a:prstGeom>
        </p:spPr>
        <p:txBody>
          <a:bodyPr wrap="square">
            <a:spAutoFit/>
          </a:bodyPr>
          <a:lstStyle/>
          <a:p>
            <a:pPr marL="230188" indent="-230188" eaLnBrk="0" hangingPunct="0">
              <a:lnSpc>
                <a:spcPct val="85000"/>
              </a:lnSpc>
              <a:spcBef>
                <a:spcPct val="40000"/>
              </a:spcBef>
              <a:buClr>
                <a:srgbClr val="FF6600"/>
              </a:buClr>
              <a:buFont typeface="Arial" pitchFamily="34" charset="0"/>
              <a:buChar char="•"/>
            </a:pPr>
            <a:r>
              <a:rPr lang="en-US" sz="1600" b="0" kern="0" dirty="0" smtClean="0">
                <a:solidFill>
                  <a:srgbClr val="FFFFFF"/>
                </a:solidFill>
                <a:latin typeface="Arial"/>
              </a:rPr>
              <a:t>Most analyses treat world as single technology group</a:t>
            </a:r>
          </a:p>
          <a:p>
            <a:pPr marL="684213" lvl="1" indent="-227013" eaLnBrk="0" hangingPunct="0">
              <a:lnSpc>
                <a:spcPct val="85000"/>
              </a:lnSpc>
              <a:spcBef>
                <a:spcPct val="20000"/>
              </a:spcBef>
              <a:buClr>
                <a:srgbClr val="FF6600"/>
              </a:buClr>
              <a:buFont typeface="Times New Roman" pitchFamily="18" charset="0"/>
              <a:buChar char="–"/>
            </a:pPr>
            <a:r>
              <a:rPr lang="en-US" sz="1600" b="0" kern="0" dirty="0" smtClean="0">
                <a:solidFill>
                  <a:srgbClr val="FFFFFF"/>
                </a:solidFill>
                <a:latin typeface="Arial"/>
              </a:rPr>
              <a:t>Assumes all follow the same strategy and use the same facilities</a:t>
            </a:r>
          </a:p>
          <a:p>
            <a:pPr marL="230188" indent="-230188" eaLnBrk="0" hangingPunct="0">
              <a:lnSpc>
                <a:spcPct val="85000"/>
              </a:lnSpc>
              <a:spcBef>
                <a:spcPct val="40000"/>
              </a:spcBef>
              <a:buClr>
                <a:srgbClr val="FF6600"/>
              </a:buClr>
              <a:buFontTx/>
              <a:buChar char="•"/>
            </a:pPr>
            <a:r>
              <a:rPr lang="en-US" sz="1600" b="0" kern="0" dirty="0" smtClean="0">
                <a:solidFill>
                  <a:srgbClr val="FFFFFF"/>
                </a:solidFill>
                <a:latin typeface="Arial"/>
              </a:rPr>
              <a:t>GAINS Framework also supports breaking world into three separate nuclear strategy groups following different fuel cycle strategies</a:t>
            </a:r>
          </a:p>
          <a:p>
            <a:pPr marL="684213" lvl="1" indent="-227013" eaLnBrk="0" hangingPunct="0">
              <a:lnSpc>
                <a:spcPct val="85000"/>
              </a:lnSpc>
              <a:spcBef>
                <a:spcPct val="20000"/>
              </a:spcBef>
              <a:buClr>
                <a:srgbClr val="FF6600"/>
              </a:buClr>
              <a:buFont typeface="Times New Roman" pitchFamily="18" charset="0"/>
              <a:buChar char="–"/>
            </a:pPr>
            <a:r>
              <a:rPr lang="en-US" sz="1600" b="0" kern="0" dirty="0" smtClean="0">
                <a:solidFill>
                  <a:srgbClr val="FFFFFF"/>
                </a:solidFill>
                <a:latin typeface="Arial"/>
              </a:rPr>
              <a:t>NG1 starts with LWRs, transitions to a closed fuel cycle with fast reactors</a:t>
            </a:r>
          </a:p>
          <a:p>
            <a:pPr marL="684213" lvl="1" indent="-227013" eaLnBrk="0" hangingPunct="0">
              <a:lnSpc>
                <a:spcPct val="85000"/>
              </a:lnSpc>
              <a:spcBef>
                <a:spcPct val="20000"/>
              </a:spcBef>
              <a:buClr>
                <a:srgbClr val="FF6600"/>
              </a:buClr>
              <a:buFont typeface="Times New Roman" pitchFamily="18" charset="0"/>
              <a:buChar char="–"/>
            </a:pPr>
            <a:r>
              <a:rPr lang="en-US" sz="1600" b="0" kern="0" dirty="0" smtClean="0">
                <a:solidFill>
                  <a:srgbClr val="FFFFFF"/>
                </a:solidFill>
                <a:latin typeface="Arial"/>
              </a:rPr>
              <a:t>NG2 maintains an open fuel cycle with LWRs and HWRs</a:t>
            </a:r>
          </a:p>
          <a:p>
            <a:pPr marL="684213" lvl="1" indent="-227013" eaLnBrk="0" hangingPunct="0">
              <a:lnSpc>
                <a:spcPct val="85000"/>
              </a:lnSpc>
              <a:spcBef>
                <a:spcPct val="20000"/>
              </a:spcBef>
              <a:buClr>
                <a:srgbClr val="FF6600"/>
              </a:buClr>
              <a:buFont typeface="Times New Roman" pitchFamily="18" charset="0"/>
              <a:buChar char="–"/>
            </a:pPr>
            <a:r>
              <a:rPr lang="en-US" sz="1600" b="0" kern="0" dirty="0" smtClean="0">
                <a:solidFill>
                  <a:srgbClr val="FFFFFF"/>
                </a:solidFill>
                <a:latin typeface="Arial"/>
              </a:rPr>
              <a:t>NG3 starts with no reactors, develops LWRs &amp; minimal fuel cycle infrastructure</a:t>
            </a:r>
          </a:p>
          <a:p>
            <a:pPr marL="230188" indent="-230188" eaLnBrk="0" hangingPunct="0">
              <a:lnSpc>
                <a:spcPct val="85000"/>
              </a:lnSpc>
              <a:spcBef>
                <a:spcPct val="40000"/>
              </a:spcBef>
              <a:buClr>
                <a:srgbClr val="FF6600"/>
              </a:buClr>
            </a:pPr>
            <a:r>
              <a:rPr lang="en-US" sz="1800" b="0" kern="0" dirty="0" smtClean="0">
                <a:solidFill>
                  <a:srgbClr val="FFFF00"/>
                </a:solidFill>
                <a:latin typeface="Arial"/>
              </a:rPr>
              <a:t>NG1:NG2:NG3 = 0.4 : 0.4 : 0.2 with further sensitivity studies</a:t>
            </a:r>
          </a:p>
        </p:txBody>
      </p:sp>
      <p:sp>
        <p:nvSpPr>
          <p:cNvPr id="7" name="TextBox 6"/>
          <p:cNvSpPr txBox="1"/>
          <p:nvPr/>
        </p:nvSpPr>
        <p:spPr>
          <a:xfrm>
            <a:off x="827584" y="1196752"/>
            <a:ext cx="2364750" cy="400110"/>
          </a:xfrm>
          <a:prstGeom prst="rect">
            <a:avLst/>
          </a:prstGeom>
          <a:noFill/>
        </p:spPr>
        <p:txBody>
          <a:bodyPr wrap="none" rtlCol="0">
            <a:spAutoFit/>
          </a:bodyPr>
          <a:lstStyle/>
          <a:p>
            <a:r>
              <a:rPr lang="en-US" sz="2000" b="0" dirty="0" smtClean="0">
                <a:solidFill>
                  <a:srgbClr val="EAEAEA"/>
                </a:solidFill>
                <a:latin typeface="Arial"/>
              </a:rPr>
              <a:t>WORLD MODELS </a:t>
            </a:r>
            <a:endParaRPr lang="ru-RU" sz="2000" b="0" dirty="0">
              <a:solidFill>
                <a:srgbClr val="EAEAEA"/>
              </a:solidFill>
              <a:latin typeface="Arial"/>
            </a:endParaRPr>
          </a:p>
        </p:txBody>
      </p:sp>
    </p:spTree>
    <p:extLst>
      <p:ext uri="{BB962C8B-B14F-4D97-AF65-F5344CB8AC3E}">
        <p14:creationId xmlns:p14="http://schemas.microsoft.com/office/powerpoint/2010/main" val="2093812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7C633F0D-688C-4C07-A319-BD9CFDAE1D04}" type="slidenum">
              <a:rPr lang="en-GB"/>
              <a:pPr>
                <a:defRPr/>
              </a:pPr>
              <a:t>14</a:t>
            </a:fld>
            <a:endParaRPr lang="en-GB"/>
          </a:p>
        </p:txBody>
      </p:sp>
      <p:sp>
        <p:nvSpPr>
          <p:cNvPr id="2052" name="Rectangle 2"/>
          <p:cNvSpPr>
            <a:spLocks noGrp="1" noChangeArrowheads="1"/>
          </p:cNvSpPr>
          <p:nvPr>
            <p:ph type="title"/>
          </p:nvPr>
        </p:nvSpPr>
        <p:spPr>
          <a:xfrm>
            <a:off x="282575" y="98425"/>
            <a:ext cx="7097737" cy="762000"/>
          </a:xfrm>
        </p:spPr>
        <p:txBody>
          <a:bodyPr/>
          <a:lstStyle/>
          <a:p>
            <a:pPr indent="2514600" algn="ctr" eaLnBrk="1" hangingPunct="1"/>
            <a:r>
              <a:rPr lang="en-US" sz="2800" dirty="0" smtClean="0"/>
              <a:t/>
            </a:r>
            <a:br>
              <a:rPr lang="en-US" sz="2800" dirty="0" smtClean="0"/>
            </a:br>
            <a:r>
              <a:rPr lang="en-GB" sz="2400" dirty="0" smtClean="0"/>
              <a:t>GAINS Main Conclusions (1)</a:t>
            </a:r>
            <a:br>
              <a:rPr lang="en-GB" sz="2400" dirty="0" smtClean="0"/>
            </a:br>
            <a:endParaRPr lang="en-GB" sz="2400" dirty="0" smtClean="0"/>
          </a:p>
        </p:txBody>
      </p:sp>
      <p:sp>
        <p:nvSpPr>
          <p:cNvPr id="2053" name="Rectangle 3"/>
          <p:cNvSpPr>
            <a:spLocks noGrp="1" noChangeArrowheads="1"/>
          </p:cNvSpPr>
          <p:nvPr>
            <p:ph type="body" sz="half" idx="1"/>
          </p:nvPr>
        </p:nvSpPr>
        <p:spPr>
          <a:xfrm>
            <a:off x="107504" y="1124744"/>
            <a:ext cx="8822214" cy="4392488"/>
          </a:xfrm>
        </p:spPr>
        <p:txBody>
          <a:bodyPr/>
          <a:lstStyle/>
          <a:p>
            <a:pPr marL="466725" indent="-285750" algn="just" eaLnBrk="1" hangingPunct="1">
              <a:spcBef>
                <a:spcPts val="1200"/>
              </a:spcBef>
              <a:buNone/>
            </a:pPr>
            <a:r>
              <a:rPr lang="en-GB" sz="1600" dirty="0" smtClean="0">
                <a:cs typeface="Times New Roman" pitchFamily="18" charset="0"/>
              </a:rPr>
              <a:t>WHICH MODEL WOULD THE WORLD FOLLOW? ADDITIONAL ECONOMIC STUDY</a:t>
            </a:r>
          </a:p>
          <a:p>
            <a:pPr marL="466725" indent="-285750" algn="just" eaLnBrk="1" hangingPunct="1">
              <a:spcBef>
                <a:spcPts val="600"/>
              </a:spcBef>
              <a:buNone/>
            </a:pPr>
            <a:r>
              <a:rPr lang="en-US" sz="1400" dirty="0" smtClean="0">
                <a:solidFill>
                  <a:srgbClr val="FFFF00"/>
                </a:solidFill>
              </a:rPr>
              <a:t>Conclusions:</a:t>
            </a:r>
          </a:p>
          <a:p>
            <a:pPr marL="466725" indent="-285750" algn="just" eaLnBrk="1" hangingPunct="1">
              <a:spcBef>
                <a:spcPts val="600"/>
              </a:spcBef>
              <a:buFont typeface="Wingdings" pitchFamily="2" charset="2"/>
              <a:buChar char="Ø"/>
            </a:pPr>
            <a:r>
              <a:rPr lang="en-US" sz="1400" dirty="0" smtClean="0"/>
              <a:t> For small </a:t>
            </a:r>
            <a:r>
              <a:rPr lang="en-US" sz="1400" dirty="0" err="1" smtClean="0"/>
              <a:t>programmes</a:t>
            </a:r>
            <a:r>
              <a:rPr lang="en-US" sz="1400" dirty="0" smtClean="0"/>
              <a:t> of the fast reactors/closed nuclear fuel cycle deployment the economic benefits from their introduction would be substantially lower than the amount of investments needed for RD&amp;D, licensing and deployment. </a:t>
            </a:r>
          </a:p>
          <a:p>
            <a:pPr marL="466725" indent="-285750" algn="just" eaLnBrk="1" hangingPunct="1">
              <a:spcBef>
                <a:spcPts val="600"/>
              </a:spcBef>
              <a:buFont typeface="Wingdings" pitchFamily="2" charset="2"/>
              <a:buChar char="Ø"/>
            </a:pPr>
            <a:r>
              <a:rPr lang="en-US" sz="1400" dirty="0" smtClean="0"/>
              <a:t>Only a few countries in the world with large nuclear energy </a:t>
            </a:r>
            <a:r>
              <a:rPr lang="en-US" sz="1400" dirty="0" err="1" smtClean="0"/>
              <a:t>programmes</a:t>
            </a:r>
            <a:r>
              <a:rPr lang="en-US" sz="1400" dirty="0" smtClean="0"/>
              <a:t> (30 GW(e) for fast reactors) can bear the burden of the technology development for fast reactors/closed nuclear fuel cycle. </a:t>
            </a:r>
          </a:p>
          <a:p>
            <a:pPr marL="466725" indent="-285750" algn="just" eaLnBrk="1" hangingPunct="1">
              <a:spcBef>
                <a:spcPts val="600"/>
              </a:spcBef>
              <a:buFont typeface="Wingdings" pitchFamily="2" charset="2"/>
              <a:buChar char="Ø"/>
            </a:pPr>
            <a:r>
              <a:rPr lang="en-US" sz="1400" dirty="0" smtClean="0">
                <a:solidFill>
                  <a:srgbClr val="FF99FF"/>
                </a:solidFill>
              </a:rPr>
              <a:t>Therefore, global nuclear energy system would follow a heterogeneous world model, at least, within the present century</a:t>
            </a:r>
            <a:r>
              <a:rPr lang="en-US" sz="1600" dirty="0" smtClean="0"/>
              <a:t>.</a:t>
            </a:r>
          </a:p>
          <a:p>
            <a:pPr marL="466725" indent="-285750" algn="just" eaLnBrk="1" hangingPunct="1">
              <a:spcBef>
                <a:spcPts val="1200"/>
              </a:spcBef>
              <a:buNone/>
            </a:pPr>
            <a:endParaRPr lang="en-GB" sz="1600" dirty="0" smtClean="0">
              <a:cs typeface="Times New Roman" pitchFamily="18" charset="0"/>
            </a:endParaRPr>
          </a:p>
        </p:txBody>
      </p:sp>
      <p:graphicFrame>
        <p:nvGraphicFramePr>
          <p:cNvPr id="2050" name="Object 4"/>
          <p:cNvGraphicFramePr>
            <a:graphicFrameLocks noChangeAspect="1"/>
          </p:cNvGraphicFramePr>
          <p:nvPr>
            <p:extLst>
              <p:ext uri="{D42A27DB-BD31-4B8C-83A1-F6EECF244321}">
                <p14:modId xmlns:p14="http://schemas.microsoft.com/office/powerpoint/2010/main" val="1880877306"/>
              </p:ext>
            </p:extLst>
          </p:nvPr>
        </p:nvGraphicFramePr>
        <p:xfrm>
          <a:off x="5076056" y="3488780"/>
          <a:ext cx="3384376" cy="2809672"/>
        </p:xfrm>
        <a:graphic>
          <a:graphicData uri="http://schemas.openxmlformats.org/presentationml/2006/ole">
            <mc:AlternateContent xmlns:mc="http://schemas.openxmlformats.org/markup-compatibility/2006">
              <mc:Choice xmlns:v="urn:schemas-microsoft-com:vml" Requires="v">
                <p:oleObj spid="_x0000_s2055" name="Chart" r:id="rId4" imgW="5924670" imgH="4067251" progId="Excel.Sheet.8">
                  <p:embed/>
                </p:oleObj>
              </mc:Choice>
              <mc:Fallback>
                <p:oleObj name="Chart" r:id="rId4" imgW="5924670" imgH="406725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3488780"/>
                        <a:ext cx="3384376" cy="28096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3648" y="3501008"/>
            <a:ext cx="3333193"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878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7C633F0D-688C-4C07-A319-BD9CFDAE1D04}" type="slidenum">
              <a:rPr lang="en-GB"/>
              <a:pPr>
                <a:defRPr/>
              </a:pPr>
              <a:t>15</a:t>
            </a:fld>
            <a:endParaRPr lang="en-GB"/>
          </a:p>
        </p:txBody>
      </p:sp>
      <p:sp>
        <p:nvSpPr>
          <p:cNvPr id="2052" name="Rectangle 2"/>
          <p:cNvSpPr>
            <a:spLocks noGrp="1" noChangeArrowheads="1"/>
          </p:cNvSpPr>
          <p:nvPr>
            <p:ph type="title"/>
          </p:nvPr>
        </p:nvSpPr>
        <p:spPr>
          <a:xfrm>
            <a:off x="282575" y="98425"/>
            <a:ext cx="7097737" cy="762000"/>
          </a:xfrm>
        </p:spPr>
        <p:txBody>
          <a:bodyPr/>
          <a:lstStyle/>
          <a:p>
            <a:pPr indent="2514600" algn="ctr" eaLnBrk="1" hangingPunct="1"/>
            <a:r>
              <a:rPr lang="en-US" sz="2800" dirty="0" smtClean="0"/>
              <a:t/>
            </a:r>
            <a:br>
              <a:rPr lang="en-US" sz="2800" dirty="0" smtClean="0"/>
            </a:br>
            <a:r>
              <a:rPr lang="en-GB" sz="2400" dirty="0" smtClean="0"/>
              <a:t>GAINS Main Conclusions (2)</a:t>
            </a:r>
            <a:br>
              <a:rPr lang="en-GB" sz="2400" dirty="0" smtClean="0"/>
            </a:br>
            <a:endParaRPr lang="en-GB" sz="2400" dirty="0" smtClean="0"/>
          </a:p>
        </p:txBody>
      </p:sp>
      <p:sp>
        <p:nvSpPr>
          <p:cNvPr id="2053" name="Rectangle 3"/>
          <p:cNvSpPr>
            <a:spLocks noGrp="1" noChangeArrowheads="1"/>
          </p:cNvSpPr>
          <p:nvPr>
            <p:ph type="body" sz="half" idx="1"/>
          </p:nvPr>
        </p:nvSpPr>
        <p:spPr>
          <a:xfrm>
            <a:off x="107504" y="1124744"/>
            <a:ext cx="8822214" cy="4392488"/>
          </a:xfrm>
        </p:spPr>
        <p:txBody>
          <a:bodyPr/>
          <a:lstStyle/>
          <a:p>
            <a:pPr marL="466725" indent="-285750" algn="just" eaLnBrk="1" hangingPunct="1">
              <a:spcBef>
                <a:spcPts val="1200"/>
              </a:spcBef>
              <a:buNone/>
            </a:pPr>
            <a:r>
              <a:rPr lang="en-GB" sz="1600" dirty="0" smtClean="0">
                <a:cs typeface="Times New Roman" pitchFamily="18" charset="0"/>
              </a:rPr>
              <a:t>SYNERGISTIC HETEROGENEOUS CASE: MINIMIZED SPENT FUEL ACCUMULATION</a:t>
            </a:r>
          </a:p>
          <a:p>
            <a:pPr marL="0" indent="0" algn="just" eaLnBrk="1" hangingPunct="1">
              <a:spcBef>
                <a:spcPts val="1200"/>
              </a:spcBef>
              <a:buFont typeface="Wingdings" pitchFamily="2" charset="2"/>
              <a:buChar char="Ø"/>
            </a:pPr>
            <a:r>
              <a:rPr lang="en-GB" sz="1600" dirty="0" smtClean="0">
                <a:cs typeface="Times New Roman" pitchFamily="18" charset="0"/>
              </a:rPr>
              <a:t>Although few (NG1) countries will master fast reactor/fuel cycle technologies, all other countries (NG3 and NG2) could benefit from this if they follow </a:t>
            </a:r>
            <a:r>
              <a:rPr lang="en-GB" sz="1600" i="1" dirty="0" smtClean="0">
                <a:cs typeface="Times New Roman" pitchFamily="18" charset="0"/>
              </a:rPr>
              <a:t>synergistic approach </a:t>
            </a:r>
            <a:r>
              <a:rPr lang="en-GB" sz="1600" dirty="0" smtClean="0">
                <a:cs typeface="Times New Roman" pitchFamily="18" charset="0"/>
              </a:rPr>
              <a:t>in fuel cycle back-end, by sending their SNF to NG1 for reprocessing and used in fast reactor programmes</a:t>
            </a:r>
          </a:p>
          <a:p>
            <a:pPr marL="0" indent="0" algn="just" eaLnBrk="1" hangingPunct="1">
              <a:spcBef>
                <a:spcPts val="1200"/>
              </a:spcBef>
              <a:buFont typeface="Wingdings" pitchFamily="2" charset="2"/>
              <a:buChar char="Ø"/>
            </a:pPr>
            <a:r>
              <a:rPr lang="en-GB" sz="1600" dirty="0" smtClean="0">
                <a:cs typeface="Times New Roman" pitchFamily="18" charset="0"/>
              </a:rPr>
              <a:t>Progressive accumulation of SNF on a regional and global scale could be mitigated or even reversed to limit the inventory of such fuel to MA and FP, or even only FP if MA are further incinerated in FR or dedicated transmutation systems </a:t>
            </a:r>
          </a:p>
          <a:p>
            <a:pPr marL="466725" indent="-285750" algn="just" eaLnBrk="1" hangingPunct="1">
              <a:spcBef>
                <a:spcPts val="1200"/>
              </a:spcBef>
              <a:buNone/>
            </a:pPr>
            <a:endParaRPr lang="en-GB" sz="1600" dirty="0" smtClean="0">
              <a:cs typeface="Times New Roman"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3573016"/>
            <a:ext cx="3052822" cy="2390264"/>
          </a:xfrm>
          <a:prstGeom prst="rect">
            <a:avLst/>
          </a:prstGeom>
          <a:noFill/>
          <a:ln>
            <a:noFill/>
          </a:ln>
        </p:spPr>
      </p:pic>
      <p:pic>
        <p:nvPicPr>
          <p:cNvPr id="9" name="Рисунок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573016"/>
            <a:ext cx="2952328" cy="2390264"/>
          </a:xfrm>
          <a:prstGeom prst="rect">
            <a:avLst/>
          </a:prstGeom>
          <a:noFill/>
        </p:spPr>
      </p:pic>
      <p:sp>
        <p:nvSpPr>
          <p:cNvPr id="10" name="TextBox 9"/>
          <p:cNvSpPr txBox="1"/>
          <p:nvPr/>
        </p:nvSpPr>
        <p:spPr>
          <a:xfrm>
            <a:off x="3347864" y="6165304"/>
            <a:ext cx="2786340" cy="338554"/>
          </a:xfrm>
          <a:prstGeom prst="rect">
            <a:avLst/>
          </a:prstGeom>
          <a:noFill/>
        </p:spPr>
        <p:txBody>
          <a:bodyPr wrap="none" rtlCol="0">
            <a:spAutoFit/>
          </a:bodyPr>
          <a:lstStyle/>
          <a:p>
            <a:r>
              <a:rPr lang="en-US" sz="1600" dirty="0" smtClean="0">
                <a:solidFill>
                  <a:srgbClr val="EAEAEA"/>
                </a:solidFill>
                <a:latin typeface="Arial"/>
              </a:rPr>
              <a:t>2100: 2500 GW(e) scenario</a:t>
            </a:r>
            <a:endParaRPr lang="ru-RU" sz="1600" dirty="0">
              <a:solidFill>
                <a:srgbClr val="EAEAEA"/>
              </a:solidFill>
              <a:latin typeface="Arial"/>
            </a:endParaRPr>
          </a:p>
        </p:txBody>
      </p:sp>
    </p:spTree>
    <p:extLst>
      <p:ext uri="{BB962C8B-B14F-4D97-AF65-F5344CB8AC3E}">
        <p14:creationId xmlns:p14="http://schemas.microsoft.com/office/powerpoint/2010/main" val="860940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400" i="1" dirty="0" smtClean="0">
                <a:cs typeface="+mj-cs"/>
              </a:rPr>
              <a:t>Project </a:t>
            </a:r>
            <a:r>
              <a:rPr lang="en-GB" sz="2400" i="1" dirty="0">
                <a:cs typeface="+mj-cs"/>
              </a:rPr>
              <a:t>2: </a:t>
            </a:r>
            <a:r>
              <a:rPr lang="en-GB" sz="2800" i="1" dirty="0" smtClean="0"/>
              <a:t>Collaborative </a:t>
            </a:r>
            <a:r>
              <a:rPr lang="en-GB" sz="2800" i="1" dirty="0"/>
              <a:t>Project </a:t>
            </a:r>
            <a:r>
              <a:rPr lang="en-GB" sz="2800" i="1" dirty="0" smtClean="0">
                <a:solidFill>
                  <a:srgbClr val="FFC000"/>
                </a:solidFill>
              </a:rPr>
              <a:t>SYNERGIES</a:t>
            </a:r>
            <a:r>
              <a:rPr lang="en-GB" sz="2800" i="1" dirty="0" smtClean="0"/>
              <a:t> </a:t>
            </a:r>
            <a:endParaRPr lang="en-GB" sz="2800" i="1" dirty="0"/>
          </a:p>
        </p:txBody>
      </p:sp>
      <p:sp>
        <p:nvSpPr>
          <p:cNvPr id="3" name="Content Placeholder 2"/>
          <p:cNvSpPr>
            <a:spLocks noGrp="1"/>
          </p:cNvSpPr>
          <p:nvPr>
            <p:ph idx="1"/>
          </p:nvPr>
        </p:nvSpPr>
        <p:spPr>
          <a:xfrm>
            <a:off x="323528" y="980728"/>
            <a:ext cx="8593138" cy="4714875"/>
          </a:xfrm>
        </p:spPr>
        <p:txBody>
          <a:bodyPr/>
          <a:lstStyle/>
          <a:p>
            <a:pPr marL="0" indent="0" algn="just">
              <a:spcAft>
                <a:spcPts val="1200"/>
              </a:spcAft>
              <a:buNone/>
            </a:pPr>
            <a:r>
              <a:rPr lang="en-GB" b="1" dirty="0" smtClean="0">
                <a:solidFill>
                  <a:srgbClr val="FFFF00"/>
                </a:solidFill>
              </a:rPr>
              <a:t>Synergistic Nuclear Energy Regional Group Interactions Evaluated for Sustainability (2011 – 2014)</a:t>
            </a:r>
            <a:endParaRPr lang="en-GB" b="1" dirty="0">
              <a:solidFill>
                <a:srgbClr val="FFFF00"/>
              </a:solidFill>
            </a:endParaRPr>
          </a:p>
          <a:p>
            <a:pPr marL="0" indent="0" algn="just">
              <a:spcAft>
                <a:spcPts val="1200"/>
              </a:spcAft>
              <a:buNone/>
            </a:pPr>
            <a:r>
              <a:rPr lang="en-GB" sz="2000" b="1" dirty="0" smtClean="0">
                <a:solidFill>
                  <a:srgbClr val="FFFF00"/>
                </a:solidFill>
              </a:rPr>
              <a:t>Objectives:</a:t>
            </a:r>
          </a:p>
          <a:p>
            <a:pPr marL="990600" indent="-177800" algn="just">
              <a:spcAft>
                <a:spcPts val="1200"/>
              </a:spcAft>
            </a:pPr>
            <a:r>
              <a:rPr lang="en-CA" sz="2000" dirty="0">
                <a:solidFill>
                  <a:srgbClr val="FFFFFF"/>
                </a:solidFill>
              </a:rPr>
              <a:t>To identify and evaluate mutually beneficial collaborative architectures and the driving forces and impediments for achieving globally sustainable nuclear energy </a:t>
            </a:r>
            <a:r>
              <a:rPr lang="en-CA" sz="2000" dirty="0" smtClean="0">
                <a:solidFill>
                  <a:srgbClr val="FFFFFF"/>
                </a:solidFill>
              </a:rPr>
              <a:t>systems</a:t>
            </a:r>
          </a:p>
          <a:p>
            <a:pPr marL="990600" indent="-177800" algn="just">
              <a:spcAft>
                <a:spcPts val="1200"/>
              </a:spcAft>
            </a:pPr>
            <a:r>
              <a:rPr lang="en-GB" sz="2000" dirty="0">
                <a:solidFill>
                  <a:srgbClr val="FFFFFF"/>
                </a:solidFill>
              </a:rPr>
              <a:t>To identify short-term and medium-term collaborative </a:t>
            </a:r>
            <a:r>
              <a:rPr lang="en-GB" sz="2000" dirty="0" smtClean="0">
                <a:solidFill>
                  <a:srgbClr val="FFFFFF"/>
                </a:solidFill>
              </a:rPr>
              <a:t>actions </a:t>
            </a:r>
            <a:r>
              <a:rPr lang="en-GB" sz="2000" dirty="0">
                <a:solidFill>
                  <a:srgbClr val="FFFFFF"/>
                </a:solidFill>
              </a:rPr>
              <a:t>capable to develop pathways to </a:t>
            </a:r>
            <a:r>
              <a:rPr lang="en-GB" sz="2000" dirty="0" smtClean="0">
                <a:solidFill>
                  <a:srgbClr val="FFFFFF"/>
                </a:solidFill>
              </a:rPr>
              <a:t>long-term </a:t>
            </a:r>
            <a:r>
              <a:rPr lang="en-GB" sz="2000" dirty="0">
                <a:solidFill>
                  <a:srgbClr val="FFFFFF"/>
                </a:solidFill>
              </a:rPr>
              <a:t>sustainability. </a:t>
            </a:r>
            <a:endParaRPr lang="en-GB" sz="2000" dirty="0" smtClean="0">
              <a:solidFill>
                <a:srgbClr val="FFFFFF"/>
              </a:solidFill>
            </a:endParaRPr>
          </a:p>
          <a:p>
            <a:pPr marL="0" indent="0" algn="just">
              <a:spcAft>
                <a:spcPts val="1200"/>
              </a:spcAft>
              <a:buNone/>
            </a:pPr>
            <a:r>
              <a:rPr lang="en-GB" sz="2000" b="1" dirty="0" smtClean="0">
                <a:solidFill>
                  <a:srgbClr val="FFFF00"/>
                </a:solidFill>
              </a:rPr>
              <a:t>Participants</a:t>
            </a:r>
            <a:endParaRPr lang="en-CA" sz="2000" b="1" dirty="0">
              <a:solidFill>
                <a:srgbClr val="FFFF00"/>
              </a:solidFill>
            </a:endParaRPr>
          </a:p>
          <a:p>
            <a:pPr lvl="0" algn="just">
              <a:spcAft>
                <a:spcPts val="600"/>
              </a:spcAft>
              <a:buFont typeface="Wingdings" pitchFamily="2" charset="2"/>
              <a:buChar char="Ø"/>
            </a:pPr>
            <a:r>
              <a:rPr lang="en-GB" sz="2000" dirty="0">
                <a:solidFill>
                  <a:srgbClr val="FF9900"/>
                </a:solidFill>
              </a:rPr>
              <a:t>Algeria, Armenia, Belarus, Belgium, Bulgaria, Canada, China, France, India, Indonesia, Israel, Italy, Japan, Republic of Korea, Malaysia, OECD-NEA, Pakistan, Poland, Romania, Russian Federation, Spain, Ukraine, USA and Vietnam </a:t>
            </a:r>
            <a:r>
              <a:rPr lang="en-GB" sz="2000" dirty="0"/>
              <a:t>are involved as participants or observers in different tasks.</a:t>
            </a:r>
            <a:endParaRPr lang="en-GB" sz="2000" dirty="0">
              <a:solidFill>
                <a:srgbClr val="FFFF00"/>
              </a:solidFill>
            </a:endParaRPr>
          </a:p>
          <a:p>
            <a:pPr marL="0" indent="0">
              <a:spcAft>
                <a:spcPts val="1200"/>
              </a:spcAft>
              <a:buNone/>
            </a:pPr>
            <a:endParaRPr lang="en-GB" sz="1800" dirty="0" smtClean="0"/>
          </a:p>
          <a:p>
            <a:endParaRPr lang="en-GB" dirty="0" smtClean="0"/>
          </a:p>
          <a:p>
            <a:pPr lvl="1"/>
            <a:endParaRPr lang="en-GB" dirty="0"/>
          </a:p>
        </p:txBody>
      </p:sp>
      <p:sp>
        <p:nvSpPr>
          <p:cNvPr id="6" name="Slide Number Placeholder 5"/>
          <p:cNvSpPr>
            <a:spLocks noGrp="1"/>
          </p:cNvSpPr>
          <p:nvPr>
            <p:ph type="sldNum" sz="quarter" idx="12"/>
          </p:nvPr>
        </p:nvSpPr>
        <p:spPr/>
        <p:txBody>
          <a:bodyPr/>
          <a:lstStyle/>
          <a:p>
            <a:pPr>
              <a:defRPr/>
            </a:pPr>
            <a:fld id="{D2E3F6B6-0B5A-47E5-A342-49C590635EFA}" type="slidenum">
              <a:rPr lang="en-GB" smtClean="0"/>
              <a:pPr>
                <a:defRPr/>
              </a:pPr>
              <a:t>16</a:t>
            </a:fld>
            <a:endParaRPr lang="en-GB" dirty="0"/>
          </a:p>
        </p:txBody>
      </p:sp>
    </p:spTree>
    <p:extLst>
      <p:ext uri="{BB962C8B-B14F-4D97-AF65-F5344CB8AC3E}">
        <p14:creationId xmlns:p14="http://schemas.microsoft.com/office/powerpoint/2010/main" val="930189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i="1" dirty="0" smtClean="0"/>
              <a:t>SYNERGIES Structure</a:t>
            </a:r>
            <a:endParaRPr lang="en-GB" i="1" dirty="0"/>
          </a:p>
        </p:txBody>
      </p:sp>
      <p:sp>
        <p:nvSpPr>
          <p:cNvPr id="6" name="Slide Number Placeholder 5"/>
          <p:cNvSpPr>
            <a:spLocks noGrp="1"/>
          </p:cNvSpPr>
          <p:nvPr>
            <p:ph type="sldNum" sz="quarter" idx="12"/>
          </p:nvPr>
        </p:nvSpPr>
        <p:spPr/>
        <p:txBody>
          <a:bodyPr/>
          <a:lstStyle/>
          <a:p>
            <a:pPr>
              <a:defRPr/>
            </a:pPr>
            <a:fld id="{D2E3F6B6-0B5A-47E5-A342-49C590635EFA}" type="slidenum">
              <a:rPr lang="en-GB" smtClean="0"/>
              <a:pPr>
                <a:defRPr/>
              </a:pPr>
              <a:t>17</a:t>
            </a:fld>
            <a:endParaRPr lang="en-GB"/>
          </a:p>
        </p:txBody>
      </p:sp>
      <p:sp>
        <p:nvSpPr>
          <p:cNvPr id="4" name="TextBox 3"/>
          <p:cNvSpPr txBox="1"/>
          <p:nvPr/>
        </p:nvSpPr>
        <p:spPr>
          <a:xfrm>
            <a:off x="467544" y="1340768"/>
            <a:ext cx="7848872" cy="1200329"/>
          </a:xfrm>
          <a:prstGeom prst="rect">
            <a:avLst/>
          </a:prstGeom>
          <a:noFill/>
        </p:spPr>
        <p:txBody>
          <a:bodyPr wrap="square" rtlCol="0">
            <a:spAutoFit/>
          </a:bodyPr>
          <a:lstStyle/>
          <a:p>
            <a:pPr>
              <a:spcAft>
                <a:spcPts val="600"/>
              </a:spcAft>
            </a:pPr>
            <a:r>
              <a:rPr lang="en-CA" b="0" dirty="0">
                <a:solidFill>
                  <a:srgbClr val="FFC000"/>
                </a:solidFill>
                <a:latin typeface="Arial"/>
                <a:ea typeface="Times New Roman"/>
              </a:rPr>
              <a:t>Task 1 (Core Task). Evaluation of Synergistic Collaborative Scenarios of Fuel Cycle Infrastructure </a:t>
            </a:r>
            <a:r>
              <a:rPr lang="en-CA" b="0" dirty="0" smtClean="0">
                <a:solidFill>
                  <a:srgbClr val="FFC000"/>
                </a:solidFill>
                <a:latin typeface="Arial"/>
                <a:ea typeface="Times New Roman"/>
              </a:rPr>
              <a:t>Development</a:t>
            </a:r>
            <a:endParaRPr lang="en-GB" b="0" dirty="0">
              <a:solidFill>
                <a:srgbClr val="FFC000"/>
              </a:solidFill>
              <a:latin typeface="Arial"/>
              <a:ea typeface="Times New Roman"/>
            </a:endParaRPr>
          </a:p>
        </p:txBody>
      </p:sp>
      <p:sp>
        <p:nvSpPr>
          <p:cNvPr id="12" name="TextBox 11"/>
          <p:cNvSpPr txBox="1"/>
          <p:nvPr/>
        </p:nvSpPr>
        <p:spPr>
          <a:xfrm>
            <a:off x="395536" y="4716264"/>
            <a:ext cx="3600400" cy="1323439"/>
          </a:xfrm>
          <a:prstGeom prst="rect">
            <a:avLst/>
          </a:prstGeom>
          <a:noFill/>
        </p:spPr>
        <p:txBody>
          <a:bodyPr wrap="square" rtlCol="0">
            <a:spAutoFit/>
          </a:bodyPr>
          <a:lstStyle/>
          <a:p>
            <a:pPr>
              <a:spcAft>
                <a:spcPts val="600"/>
              </a:spcAft>
            </a:pPr>
            <a:r>
              <a:rPr lang="en-CA" sz="2000" b="0" dirty="0">
                <a:solidFill>
                  <a:srgbClr val="FFFF00"/>
                </a:solidFill>
                <a:latin typeface="Arial"/>
                <a:ea typeface="Times New Roman"/>
              </a:rPr>
              <a:t>Task 2 (Support Task). Evaluation of Additional Options for NES with Thermal and Fast Reactors</a:t>
            </a:r>
            <a:endParaRPr lang="en-GB" sz="2000" b="0" dirty="0">
              <a:solidFill>
                <a:srgbClr val="FFFF00"/>
              </a:solidFill>
              <a:latin typeface="Arial"/>
              <a:ea typeface="Times New Roman"/>
            </a:endParaRPr>
          </a:p>
        </p:txBody>
      </p:sp>
      <p:sp>
        <p:nvSpPr>
          <p:cNvPr id="13" name="TextBox 12"/>
          <p:cNvSpPr txBox="1"/>
          <p:nvPr/>
        </p:nvSpPr>
        <p:spPr>
          <a:xfrm>
            <a:off x="4860032" y="4740267"/>
            <a:ext cx="3672408" cy="1323439"/>
          </a:xfrm>
          <a:prstGeom prst="rect">
            <a:avLst/>
          </a:prstGeom>
          <a:noFill/>
        </p:spPr>
        <p:txBody>
          <a:bodyPr wrap="square" rtlCol="0">
            <a:spAutoFit/>
          </a:bodyPr>
          <a:lstStyle/>
          <a:p>
            <a:pPr>
              <a:spcAft>
                <a:spcPts val="600"/>
              </a:spcAft>
            </a:pPr>
            <a:r>
              <a:rPr lang="en-CA" sz="2000" b="0" dirty="0">
                <a:solidFill>
                  <a:srgbClr val="FFFF00"/>
                </a:solidFill>
                <a:latin typeface="Arial"/>
                <a:ea typeface="Times New Roman"/>
              </a:rPr>
              <a:t>Task 3 (Support Task). Evaluation of Options for Minor Actinide </a:t>
            </a:r>
            <a:r>
              <a:rPr lang="en-CA" sz="2000" b="0" dirty="0" smtClean="0">
                <a:solidFill>
                  <a:srgbClr val="FFFF00"/>
                </a:solidFill>
                <a:latin typeface="Arial"/>
                <a:ea typeface="Times New Roman"/>
              </a:rPr>
              <a:t>Management </a:t>
            </a:r>
            <a:r>
              <a:rPr lang="en-CA" sz="2000" b="0" dirty="0" smtClean="0">
                <a:solidFill>
                  <a:srgbClr val="FFFFFF"/>
                </a:solidFill>
                <a:latin typeface="Arial"/>
                <a:ea typeface="Times New Roman"/>
              </a:rPr>
              <a:t>(NES Expansion &amp; Legacy Waste)</a:t>
            </a:r>
            <a:endParaRPr lang="en-GB" sz="2000" b="0" dirty="0">
              <a:solidFill>
                <a:srgbClr val="FFFFFF"/>
              </a:solidFill>
              <a:latin typeface="Arial"/>
              <a:ea typeface="Times New Roman"/>
            </a:endParaRPr>
          </a:p>
        </p:txBody>
      </p:sp>
      <p:sp>
        <p:nvSpPr>
          <p:cNvPr id="14" name="TextBox 13"/>
          <p:cNvSpPr txBox="1"/>
          <p:nvPr/>
        </p:nvSpPr>
        <p:spPr>
          <a:xfrm>
            <a:off x="2028156" y="2723299"/>
            <a:ext cx="4248472" cy="1631216"/>
          </a:xfrm>
          <a:prstGeom prst="rect">
            <a:avLst/>
          </a:prstGeom>
          <a:noFill/>
        </p:spPr>
        <p:txBody>
          <a:bodyPr wrap="square" rtlCol="0">
            <a:spAutoFit/>
          </a:bodyPr>
          <a:lstStyle/>
          <a:p>
            <a:r>
              <a:rPr lang="en-CA" sz="2000" b="0" dirty="0">
                <a:solidFill>
                  <a:srgbClr val="AAAACA">
                    <a:lumMod val="20000"/>
                    <a:lumOff val="80000"/>
                  </a:srgbClr>
                </a:solidFill>
                <a:latin typeface="Arial"/>
              </a:rPr>
              <a:t>Task 4 (Cross-cutting Task). Elaboration of key indicators specific for synergistic collaboration, including economic assessment methods</a:t>
            </a:r>
            <a:endParaRPr lang="en-GB" sz="2000" b="0" dirty="0">
              <a:solidFill>
                <a:srgbClr val="AAAACA">
                  <a:lumMod val="20000"/>
                  <a:lumOff val="80000"/>
                </a:srgbClr>
              </a:solidFill>
              <a:latin typeface="Arial"/>
            </a:endParaRPr>
          </a:p>
        </p:txBody>
      </p:sp>
      <p:sp>
        <p:nvSpPr>
          <p:cNvPr id="8" name="Up Arrow 7"/>
          <p:cNvSpPr/>
          <p:nvPr/>
        </p:nvSpPr>
        <p:spPr bwMode="auto">
          <a:xfrm>
            <a:off x="3824784" y="2204864"/>
            <a:ext cx="171152" cy="504056"/>
          </a:xfrm>
          <a:prstGeom prst="upArrow">
            <a:avLst/>
          </a:prstGeom>
          <a:solidFill>
            <a:schemeClr val="accent1"/>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mtClean="0">
              <a:solidFill>
                <a:srgbClr val="EAEAEA"/>
              </a:solidFill>
            </a:endParaRPr>
          </a:p>
        </p:txBody>
      </p:sp>
      <p:sp>
        <p:nvSpPr>
          <p:cNvPr id="9" name="Down Arrow 8"/>
          <p:cNvSpPr/>
          <p:nvPr/>
        </p:nvSpPr>
        <p:spPr bwMode="auto">
          <a:xfrm>
            <a:off x="2771800" y="4354515"/>
            <a:ext cx="216024" cy="38500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mtClean="0">
              <a:solidFill>
                <a:srgbClr val="EAEAEA"/>
              </a:solidFill>
            </a:endParaRPr>
          </a:p>
        </p:txBody>
      </p:sp>
      <p:sp>
        <p:nvSpPr>
          <p:cNvPr id="18" name="Down Arrow 17"/>
          <p:cNvSpPr/>
          <p:nvPr/>
        </p:nvSpPr>
        <p:spPr bwMode="auto">
          <a:xfrm>
            <a:off x="5004048" y="4355259"/>
            <a:ext cx="216024" cy="38500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mtClean="0">
              <a:solidFill>
                <a:srgbClr val="EAEAEA"/>
              </a:solidFill>
            </a:endParaRPr>
          </a:p>
        </p:txBody>
      </p:sp>
      <p:sp>
        <p:nvSpPr>
          <p:cNvPr id="19" name="Up Arrow 18"/>
          <p:cNvSpPr/>
          <p:nvPr/>
        </p:nvSpPr>
        <p:spPr bwMode="auto">
          <a:xfrm>
            <a:off x="971600" y="2541097"/>
            <a:ext cx="229592" cy="2175167"/>
          </a:xfrm>
          <a:prstGeom prst="upArrow">
            <a:avLst/>
          </a:prstGeom>
          <a:solidFill>
            <a:schemeClr val="accent1"/>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mtClean="0">
              <a:solidFill>
                <a:srgbClr val="EAEAEA"/>
              </a:solidFill>
            </a:endParaRPr>
          </a:p>
        </p:txBody>
      </p:sp>
      <p:sp>
        <p:nvSpPr>
          <p:cNvPr id="20" name="Up Arrow 19"/>
          <p:cNvSpPr/>
          <p:nvPr/>
        </p:nvSpPr>
        <p:spPr bwMode="auto">
          <a:xfrm>
            <a:off x="6869472" y="2204864"/>
            <a:ext cx="222808" cy="2427195"/>
          </a:xfrm>
          <a:prstGeom prst="upArrow">
            <a:avLst/>
          </a:prstGeom>
          <a:solidFill>
            <a:schemeClr val="accent1"/>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mtClean="0">
              <a:solidFill>
                <a:srgbClr val="EAEAEA"/>
              </a:solidFill>
            </a:endParaRPr>
          </a:p>
        </p:txBody>
      </p:sp>
    </p:spTree>
    <p:extLst>
      <p:ext uri="{BB962C8B-B14F-4D97-AF65-F5344CB8AC3E}">
        <p14:creationId xmlns:p14="http://schemas.microsoft.com/office/powerpoint/2010/main" val="2820777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23528" y="116632"/>
            <a:ext cx="8280920" cy="2592288"/>
          </a:xfrm>
        </p:spPr>
        <p:txBody>
          <a:bodyPr/>
          <a:lstStyle/>
          <a:p>
            <a:pPr eaLnBrk="1" hangingPunct="1"/>
            <a:r>
              <a:rPr lang="en-GB" sz="4000" dirty="0" smtClean="0">
                <a:ea typeface="ＭＳ Ｐゴシック" pitchFamily="34" charset="-128"/>
              </a:rPr>
              <a:t/>
            </a:r>
            <a:br>
              <a:rPr lang="en-GB" sz="4000" dirty="0" smtClean="0">
                <a:ea typeface="ＭＳ Ｐゴシック" pitchFamily="34" charset="-128"/>
              </a:rPr>
            </a:br>
            <a:r>
              <a:rPr lang="en-GB" sz="4000" dirty="0">
                <a:ea typeface="ＭＳ Ｐゴシック" pitchFamily="34" charset="-128"/>
              </a:rPr>
              <a:t/>
            </a:r>
            <a:br>
              <a:rPr lang="en-GB" sz="4000" dirty="0">
                <a:ea typeface="ＭＳ Ｐゴシック" pitchFamily="34" charset="-128"/>
              </a:rPr>
            </a:br>
            <a:r>
              <a:rPr lang="en-GB" sz="4000" i="1" dirty="0">
                <a:solidFill>
                  <a:srgbClr val="FFFFFF"/>
                </a:solidFill>
                <a:ea typeface="ＭＳ Ｐゴシック" pitchFamily="34" charset="-128"/>
              </a:rPr>
              <a:t/>
            </a:r>
            <a:br>
              <a:rPr lang="en-GB" sz="4000" i="1" dirty="0">
                <a:solidFill>
                  <a:srgbClr val="FFFFFF"/>
                </a:solidFill>
                <a:ea typeface="ＭＳ Ｐゴシック" pitchFamily="34" charset="-128"/>
              </a:rPr>
            </a:br>
            <a:r>
              <a:rPr lang="en-GB" dirty="0" smtClean="0">
                <a:ea typeface="ＭＳ Ｐゴシック" pitchFamily="34" charset="-128"/>
              </a:rPr>
              <a:t/>
            </a:r>
            <a:br>
              <a:rPr lang="en-GB" dirty="0" smtClean="0">
                <a:ea typeface="ＭＳ Ｐゴシック" pitchFamily="34" charset="-128"/>
              </a:rPr>
            </a:br>
            <a:endParaRPr lang="en-GB" sz="2800" dirty="0" smtClean="0">
              <a:ea typeface="ＭＳ Ｐゴシック" pitchFamily="34" charset="-128"/>
            </a:endParaRPr>
          </a:p>
        </p:txBody>
      </p:sp>
      <p:pic>
        <p:nvPicPr>
          <p:cNvPr id="63491" name="Picture 3"/>
          <p:cNvPicPr>
            <a:picLocks noChangeAspect="1" noChangeArrowheads="1"/>
          </p:cNvPicPr>
          <p:nvPr/>
        </p:nvPicPr>
        <p:blipFill>
          <a:blip r:embed="rId3" cstate="print"/>
          <a:srcRect/>
          <a:stretch>
            <a:fillRect/>
          </a:stretch>
        </p:blipFill>
        <p:spPr bwMode="auto">
          <a:xfrm>
            <a:off x="128206" y="908720"/>
            <a:ext cx="8878586" cy="5184576"/>
          </a:xfrm>
          <a:prstGeom prst="rect">
            <a:avLst/>
          </a:prstGeom>
          <a:noFill/>
          <a:ln w="9525">
            <a:noFill/>
            <a:miter lim="800000"/>
            <a:headEnd/>
            <a:tailEnd/>
          </a:ln>
        </p:spPr>
      </p:pic>
      <p:sp>
        <p:nvSpPr>
          <p:cNvPr id="5" name="TextBox 4"/>
          <p:cNvSpPr txBox="1"/>
          <p:nvPr/>
        </p:nvSpPr>
        <p:spPr>
          <a:xfrm>
            <a:off x="107504" y="116632"/>
            <a:ext cx="8856984" cy="830997"/>
          </a:xfrm>
          <a:prstGeom prst="rect">
            <a:avLst/>
          </a:prstGeom>
          <a:noFill/>
        </p:spPr>
        <p:txBody>
          <a:bodyPr wrap="square" rtlCol="0">
            <a:spAutoFit/>
          </a:bodyPr>
          <a:lstStyle/>
          <a:p>
            <a:pPr algn="ctr"/>
            <a:r>
              <a:rPr lang="en-US" dirty="0" smtClean="0">
                <a:solidFill>
                  <a:srgbClr val="EAEAEA"/>
                </a:solidFill>
                <a:latin typeface="Arial"/>
              </a:rPr>
              <a:t>Task 1: Case studies defined around selected items of the SYNERGIES Storyline</a:t>
            </a:r>
            <a:endParaRPr lang="ru-RU" dirty="0">
              <a:solidFill>
                <a:srgbClr val="EAEAEA"/>
              </a:solidFill>
              <a:latin typeface="Arial"/>
            </a:endParaRPr>
          </a:p>
        </p:txBody>
      </p:sp>
    </p:spTree>
    <p:extLst>
      <p:ext uri="{BB962C8B-B14F-4D97-AF65-F5344CB8AC3E}">
        <p14:creationId xmlns:p14="http://schemas.microsoft.com/office/powerpoint/2010/main" val="2305334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idx="4294967295"/>
          </p:nvPr>
        </p:nvSpPr>
        <p:spPr>
          <a:xfrm>
            <a:off x="251520" y="188640"/>
            <a:ext cx="8569325" cy="622300"/>
          </a:xfrm>
        </p:spPr>
        <p:txBody>
          <a:bodyPr/>
          <a:lstStyle/>
          <a:p>
            <a:pPr lvl="0"/>
            <a:r>
              <a:rPr lang="en-US" sz="2400" dirty="0" smtClean="0">
                <a:solidFill>
                  <a:srgbClr val="FFFFFF"/>
                </a:solidFill>
                <a:latin typeface="+mn-lt"/>
              </a:rPr>
              <a:t/>
            </a:r>
            <a:br>
              <a:rPr lang="en-US" sz="2400" dirty="0" smtClean="0">
                <a:solidFill>
                  <a:srgbClr val="FFFFFF"/>
                </a:solidFill>
                <a:latin typeface="+mn-lt"/>
              </a:rPr>
            </a:br>
            <a:r>
              <a:rPr lang="en-US" sz="2400" dirty="0" smtClean="0">
                <a:solidFill>
                  <a:srgbClr val="FFFFFF"/>
                </a:solidFill>
                <a:latin typeface="+mn-lt"/>
              </a:rPr>
              <a:t/>
            </a:r>
            <a:br>
              <a:rPr lang="en-US" sz="2400" dirty="0" smtClean="0">
                <a:solidFill>
                  <a:srgbClr val="FFFFFF"/>
                </a:solidFill>
                <a:latin typeface="+mn-lt"/>
              </a:rPr>
            </a:br>
            <a:r>
              <a:rPr lang="en-US" sz="2400" dirty="0" smtClean="0">
                <a:solidFill>
                  <a:srgbClr val="FFFFFF"/>
                </a:solidFill>
                <a:latin typeface="+mn-lt"/>
              </a:rPr>
              <a:t>Task 2. Example of results:</a:t>
            </a:r>
            <a:br>
              <a:rPr lang="en-US" sz="2400" dirty="0" smtClean="0">
                <a:solidFill>
                  <a:srgbClr val="FFFFFF"/>
                </a:solidFill>
                <a:latin typeface="+mn-lt"/>
              </a:rPr>
            </a:br>
            <a:r>
              <a:rPr lang="en-US" sz="2400" b="0" dirty="0" smtClean="0">
                <a:solidFill>
                  <a:srgbClr val="FFFFFF"/>
                </a:solidFill>
                <a:latin typeface="+mn-lt"/>
              </a:rPr>
              <a:t>Scenarios with alternative fast reactor deployment approach</a:t>
            </a:r>
            <a:r>
              <a:rPr lang="fr-FR" sz="2400" dirty="0" smtClean="0">
                <a:solidFill>
                  <a:sysClr val="windowText" lastClr="000000"/>
                </a:solidFill>
                <a:latin typeface="+mn-lt"/>
              </a:rPr>
              <a:t/>
            </a:r>
            <a:br>
              <a:rPr lang="fr-FR" sz="2400" dirty="0" smtClean="0">
                <a:solidFill>
                  <a:sysClr val="windowText" lastClr="000000"/>
                </a:solidFill>
                <a:latin typeface="+mn-lt"/>
              </a:rPr>
            </a:br>
            <a:endParaRPr lang="ru-RU" sz="2400" dirty="0" smtClean="0">
              <a:solidFill>
                <a:srgbClr val="E8FEFA"/>
              </a:solidFill>
              <a:latin typeface="+mn-lt"/>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24744"/>
            <a:ext cx="2663825" cy="1979930"/>
          </a:xfrm>
          <a:prstGeom prst="rect">
            <a:avLst/>
          </a:prstGeom>
          <a:noFill/>
        </p:spPr>
      </p:pic>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124744"/>
            <a:ext cx="2663825" cy="1979930"/>
          </a:xfrm>
          <a:prstGeom prst="rect">
            <a:avLst/>
          </a:prstGeom>
          <a:noFill/>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1124744"/>
            <a:ext cx="2663825" cy="1979930"/>
          </a:xfrm>
          <a:prstGeom prst="rect">
            <a:avLst/>
          </a:prstGeom>
          <a:noFill/>
        </p:spPr>
      </p:pic>
      <p:pic>
        <p:nvPicPr>
          <p:cNvPr id="6" name="Pictur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3243171"/>
            <a:ext cx="2663825" cy="1979930"/>
          </a:xfrm>
          <a:prstGeom prst="rect">
            <a:avLst/>
          </a:prstGeom>
          <a:noFill/>
        </p:spPr>
      </p:pic>
      <p:pic>
        <p:nvPicPr>
          <p:cNvPr id="8" name="Picture 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35996" y="3217404"/>
            <a:ext cx="2663825" cy="1979930"/>
          </a:xfrm>
          <a:prstGeom prst="rect">
            <a:avLst/>
          </a:prstGeom>
          <a:noFill/>
        </p:spPr>
      </p:pic>
      <p:sp>
        <p:nvSpPr>
          <p:cNvPr id="9" name="TextBox 8"/>
          <p:cNvSpPr txBox="1"/>
          <p:nvPr/>
        </p:nvSpPr>
        <p:spPr>
          <a:xfrm>
            <a:off x="395536" y="5229200"/>
            <a:ext cx="8280920" cy="923330"/>
          </a:xfrm>
          <a:prstGeom prst="rect">
            <a:avLst/>
          </a:prstGeom>
          <a:noFill/>
        </p:spPr>
        <p:txBody>
          <a:bodyPr wrap="square" rtlCol="0">
            <a:spAutoFit/>
          </a:bodyPr>
          <a:lstStyle/>
          <a:p>
            <a:r>
              <a:rPr lang="en-US" sz="1800" b="0" dirty="0" smtClean="0">
                <a:solidFill>
                  <a:srgbClr val="FFFF00"/>
                </a:solidFill>
                <a:latin typeface="Arial"/>
              </a:rPr>
              <a:t>Combined deployment strategy wherein part of FR are started </a:t>
            </a:r>
          </a:p>
          <a:p>
            <a:r>
              <a:rPr lang="en-US" sz="1800" b="0" dirty="0" smtClean="0">
                <a:solidFill>
                  <a:srgbClr val="FFFF00"/>
                </a:solidFill>
                <a:latin typeface="Arial"/>
              </a:rPr>
              <a:t>with U-</a:t>
            </a:r>
            <a:r>
              <a:rPr lang="en-US" sz="1800" b="0" dirty="0" err="1" smtClean="0">
                <a:solidFill>
                  <a:srgbClr val="FFFF00"/>
                </a:solidFill>
                <a:latin typeface="Arial"/>
              </a:rPr>
              <a:t>Pu</a:t>
            </a:r>
            <a:r>
              <a:rPr lang="en-US" sz="1800" b="0" dirty="0" smtClean="0">
                <a:solidFill>
                  <a:srgbClr val="FFFF00"/>
                </a:solidFill>
                <a:latin typeface="Arial"/>
              </a:rPr>
              <a:t> load and part – with  enriched U load has a potential to offer attractive compromises in a closed nuclear fuel cycle </a:t>
            </a:r>
            <a:endParaRPr lang="ru-RU" sz="1800" b="0" dirty="0">
              <a:solidFill>
                <a:srgbClr val="FFFF00"/>
              </a:solidFill>
              <a:latin typeface="Arial"/>
            </a:endParaRPr>
          </a:p>
        </p:txBody>
      </p:sp>
    </p:spTree>
    <p:extLst>
      <p:ext uri="{BB962C8B-B14F-4D97-AF65-F5344CB8AC3E}">
        <p14:creationId xmlns:p14="http://schemas.microsoft.com/office/powerpoint/2010/main" val="3279580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235F2C2-4AF6-444E-B896-325F0AD34D18}" type="slidenum">
              <a:rPr lang="en-GB"/>
              <a:pPr>
                <a:defRPr/>
              </a:pPr>
              <a:t>2</a:t>
            </a:fld>
            <a:endParaRPr lang="en-GB" dirty="0"/>
          </a:p>
        </p:txBody>
      </p:sp>
      <p:sp>
        <p:nvSpPr>
          <p:cNvPr id="19459" name="Rectangle 2"/>
          <p:cNvSpPr>
            <a:spLocks noGrp="1" noChangeArrowheads="1"/>
          </p:cNvSpPr>
          <p:nvPr>
            <p:ph type="title"/>
          </p:nvPr>
        </p:nvSpPr>
        <p:spPr>
          <a:xfrm>
            <a:off x="107504" y="116632"/>
            <a:ext cx="7128792" cy="762000"/>
          </a:xfrm>
        </p:spPr>
        <p:txBody>
          <a:bodyPr/>
          <a:lstStyle/>
          <a:p>
            <a:pPr eaLnBrk="1" hangingPunct="1"/>
            <a:r>
              <a:rPr lang="en-US" sz="2400" dirty="0" smtClean="0"/>
              <a:t>Establishment of </a:t>
            </a:r>
            <a:r>
              <a:rPr lang="en-GB" sz="2400" dirty="0" smtClean="0"/>
              <a:t>International </a:t>
            </a:r>
            <a:r>
              <a:rPr lang="en-GB" sz="2400" dirty="0"/>
              <a:t>Project </a:t>
            </a:r>
            <a:r>
              <a:rPr lang="en-GB" sz="2400" dirty="0" smtClean="0"/>
              <a:t>on Innovative </a:t>
            </a:r>
            <a:r>
              <a:rPr lang="en-GB" sz="2400" dirty="0"/>
              <a:t>Nuclear Reactors and Fuel Cycles </a:t>
            </a:r>
            <a:r>
              <a:rPr lang="en-GB" sz="2400" dirty="0" smtClean="0"/>
              <a:t>(INPRO)</a:t>
            </a:r>
          </a:p>
        </p:txBody>
      </p:sp>
      <p:sp>
        <p:nvSpPr>
          <p:cNvPr id="19460" name="Rectangle 3"/>
          <p:cNvSpPr>
            <a:spLocks noGrp="1" noChangeArrowheads="1"/>
          </p:cNvSpPr>
          <p:nvPr>
            <p:ph type="body" idx="1"/>
          </p:nvPr>
        </p:nvSpPr>
        <p:spPr>
          <a:xfrm>
            <a:off x="250824" y="1124744"/>
            <a:ext cx="8641655" cy="4824536"/>
          </a:xfrm>
        </p:spPr>
        <p:txBody>
          <a:bodyPr/>
          <a:lstStyle/>
          <a:p>
            <a:pPr eaLnBrk="1" hangingPunct="1">
              <a:buNone/>
            </a:pPr>
            <a:r>
              <a:rPr lang="en-US" sz="2400" b="1" dirty="0" smtClean="0"/>
              <a:t>Origins:</a:t>
            </a:r>
          </a:p>
          <a:p>
            <a:pPr lvl="1" eaLnBrk="1" hangingPunct="1"/>
            <a:r>
              <a:rPr lang="en-US" sz="2000" dirty="0" smtClean="0"/>
              <a:t>Initiated in 2000, authorized by IAEA General Conference resolutions</a:t>
            </a:r>
          </a:p>
          <a:p>
            <a:pPr lvl="1" eaLnBrk="1" hangingPunct="1"/>
            <a:r>
              <a:rPr lang="en-GB" dirty="0"/>
              <a:t>Membership based </a:t>
            </a:r>
            <a:r>
              <a:rPr lang="en-GB" dirty="0" smtClean="0"/>
              <a:t>, funded </a:t>
            </a:r>
            <a:r>
              <a:rPr lang="en-GB" dirty="0"/>
              <a:t>mainly from extra-budgetary </a:t>
            </a:r>
            <a:r>
              <a:rPr lang="en-GB" dirty="0" smtClean="0"/>
              <a:t>contributions</a:t>
            </a:r>
            <a:endParaRPr lang="en-US" sz="2000" dirty="0" smtClean="0"/>
          </a:p>
          <a:p>
            <a:pPr marL="0" lvl="0" indent="0" eaLnBrk="1" hangingPunct="1">
              <a:buNone/>
            </a:pPr>
            <a:r>
              <a:rPr lang="en-GB" b="1" dirty="0" smtClean="0">
                <a:solidFill>
                  <a:srgbClr val="FFFFFF"/>
                </a:solidFill>
              </a:rPr>
              <a:t>Objectives:</a:t>
            </a:r>
          </a:p>
          <a:p>
            <a:pPr marL="0" lvl="0" indent="0" eaLnBrk="1" hangingPunct="1">
              <a:buNone/>
            </a:pPr>
            <a:endParaRPr lang="en-GB" sz="1000" dirty="0">
              <a:solidFill>
                <a:srgbClr val="FFFFFF"/>
              </a:solidFill>
            </a:endParaRPr>
          </a:p>
          <a:p>
            <a:pPr lvl="0" algn="just" eaLnBrk="1" hangingPunct="1">
              <a:buFont typeface="Wingdings" pitchFamily="2" charset="2"/>
              <a:buChar char="Ø"/>
            </a:pPr>
            <a:r>
              <a:rPr lang="en-GB" sz="2000" dirty="0" smtClean="0">
                <a:solidFill>
                  <a:srgbClr val="FFFFFF"/>
                </a:solidFill>
              </a:rPr>
              <a:t>To cooperates </a:t>
            </a:r>
            <a:r>
              <a:rPr lang="en-GB" sz="2000" dirty="0">
                <a:solidFill>
                  <a:srgbClr val="FFFFFF"/>
                </a:solidFill>
              </a:rPr>
              <a:t>with Member States to ensure that sustainable nuclear energy is available to help meet the energy needs of the 21</a:t>
            </a:r>
            <a:r>
              <a:rPr lang="en-GB" sz="2000" baseline="30000" dirty="0">
                <a:solidFill>
                  <a:srgbClr val="FFFFFF"/>
                </a:solidFill>
              </a:rPr>
              <a:t>st</a:t>
            </a:r>
            <a:r>
              <a:rPr lang="en-GB" sz="2000" dirty="0">
                <a:solidFill>
                  <a:srgbClr val="FFFFFF"/>
                </a:solidFill>
              </a:rPr>
              <a:t> century. </a:t>
            </a:r>
          </a:p>
          <a:p>
            <a:pPr lvl="0" algn="just" eaLnBrk="1" hangingPunct="1">
              <a:buFont typeface="Wingdings" pitchFamily="2" charset="2"/>
              <a:buChar char="Ø"/>
            </a:pPr>
            <a:endParaRPr lang="en-GB" sz="800" dirty="0">
              <a:solidFill>
                <a:srgbClr val="FFFFFF"/>
              </a:solidFill>
            </a:endParaRPr>
          </a:p>
          <a:p>
            <a:pPr lvl="0" algn="just" eaLnBrk="1" hangingPunct="1">
              <a:buFont typeface="Wingdings" pitchFamily="2" charset="2"/>
              <a:buChar char="Ø"/>
            </a:pPr>
            <a:r>
              <a:rPr lang="en-GB" sz="2000" dirty="0">
                <a:solidFill>
                  <a:srgbClr val="FFFFFF"/>
                </a:solidFill>
              </a:rPr>
              <a:t>To bring together technology holders and users so that they can consider jointly the international and national actions required for achieving desired innovations in nuclear reactors and fuel cycles</a:t>
            </a:r>
          </a:p>
          <a:p>
            <a:pPr lvl="0" algn="just" eaLnBrk="1" hangingPunct="1">
              <a:buFont typeface="Wingdings" pitchFamily="2" charset="2"/>
              <a:buChar char="Ø"/>
            </a:pPr>
            <a:endParaRPr lang="en-GB" sz="800" dirty="0">
              <a:solidFill>
                <a:srgbClr val="FFFFFF"/>
              </a:solidFill>
            </a:endParaRPr>
          </a:p>
          <a:p>
            <a:pPr lvl="0" algn="just" eaLnBrk="1" hangingPunct="1">
              <a:buFont typeface="Wingdings" pitchFamily="2" charset="2"/>
              <a:buChar char="Ø"/>
            </a:pPr>
            <a:r>
              <a:rPr lang="en-GB" sz="2000" dirty="0">
                <a:solidFill>
                  <a:srgbClr val="FFFFFF"/>
                </a:solidFill>
              </a:rPr>
              <a:t>INPRO is part of the integrated services of the IAEA provided to Member States considering initial development or expansion of nuclear energy programmes.</a:t>
            </a:r>
          </a:p>
          <a:p>
            <a:pPr lvl="1" eaLnBrk="1" hangingPunct="1">
              <a:buNone/>
            </a:pPr>
            <a:endParaRPr lang="en-US" sz="2000" dirty="0" smtClean="0"/>
          </a:p>
          <a:p>
            <a:pPr lvl="1" eaLnBrk="1" hangingPunct="1"/>
            <a:endParaRPr lang="en-GB" sz="2000" dirty="0" smtClean="0"/>
          </a:p>
        </p:txBody>
      </p:sp>
    </p:spTree>
    <p:extLst>
      <p:ext uri="{BB962C8B-B14F-4D97-AF65-F5344CB8AC3E}">
        <p14:creationId xmlns:p14="http://schemas.microsoft.com/office/powerpoint/2010/main" val="4138806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i="1" dirty="0" smtClean="0"/>
              <a:t>SYNERGIES: Expected Outcomes</a:t>
            </a:r>
            <a:endParaRPr lang="en-GB" sz="2800" i="1" dirty="0"/>
          </a:p>
        </p:txBody>
      </p:sp>
      <p:sp>
        <p:nvSpPr>
          <p:cNvPr id="3" name="Content Placeholder 2"/>
          <p:cNvSpPr>
            <a:spLocks noGrp="1"/>
          </p:cNvSpPr>
          <p:nvPr>
            <p:ph idx="1"/>
          </p:nvPr>
        </p:nvSpPr>
        <p:spPr>
          <a:xfrm>
            <a:off x="251520" y="1484784"/>
            <a:ext cx="8593138" cy="4714875"/>
          </a:xfrm>
        </p:spPr>
        <p:txBody>
          <a:bodyPr/>
          <a:lstStyle/>
          <a:p>
            <a:pPr>
              <a:buBlip>
                <a:blip r:embed="rId2"/>
              </a:buBlip>
            </a:pPr>
            <a:r>
              <a:rPr lang="en-GB" sz="2000" dirty="0">
                <a:solidFill>
                  <a:srgbClr val="FFFFFF"/>
                </a:solidFill>
              </a:rPr>
              <a:t>SYNERGIES is deemed to </a:t>
            </a:r>
            <a:r>
              <a:rPr lang="en-GB" sz="2000" dirty="0" smtClean="0">
                <a:solidFill>
                  <a:srgbClr val="FFFFFF"/>
                </a:solidFill>
              </a:rPr>
              <a:t>support </a:t>
            </a:r>
            <a:r>
              <a:rPr lang="en-GB" sz="2000" dirty="0">
                <a:solidFill>
                  <a:srgbClr val="FFFFFF"/>
                </a:solidFill>
              </a:rPr>
              <a:t>development of comprehensive </a:t>
            </a:r>
            <a:r>
              <a:rPr lang="en-GB" sz="2000" dirty="0" smtClean="0">
                <a:solidFill>
                  <a:srgbClr val="FFFFFF"/>
                </a:solidFill>
              </a:rPr>
              <a:t>national </a:t>
            </a:r>
            <a:r>
              <a:rPr lang="en-GB" sz="2000" dirty="0">
                <a:solidFill>
                  <a:srgbClr val="FFFFFF"/>
                </a:solidFill>
              </a:rPr>
              <a:t>nuclear energy </a:t>
            </a:r>
            <a:r>
              <a:rPr lang="en-GB" sz="2000" dirty="0" smtClean="0">
                <a:solidFill>
                  <a:srgbClr val="FFFFFF"/>
                </a:solidFill>
              </a:rPr>
              <a:t>strategies regarding </a:t>
            </a:r>
            <a:r>
              <a:rPr lang="en-GB" sz="2000" dirty="0">
                <a:solidFill>
                  <a:srgbClr val="FFFFFF"/>
                </a:solidFill>
              </a:rPr>
              <a:t>international collaboration to achieve sustainable </a:t>
            </a:r>
            <a:r>
              <a:rPr lang="en-GB" sz="2000" dirty="0" smtClean="0">
                <a:solidFill>
                  <a:srgbClr val="FFFFFF"/>
                </a:solidFill>
              </a:rPr>
              <a:t>regional and global NES.</a:t>
            </a:r>
          </a:p>
          <a:p>
            <a:pPr marL="0" indent="0">
              <a:buNone/>
            </a:pPr>
            <a:endParaRPr lang="en-GB" sz="2000" b="1" dirty="0">
              <a:solidFill>
                <a:srgbClr val="FFFFFF"/>
              </a:solidFill>
            </a:endParaRPr>
          </a:p>
          <a:p>
            <a:pPr marL="0" indent="0">
              <a:buNone/>
            </a:pPr>
            <a:r>
              <a:rPr lang="en-GB" sz="2000" dirty="0" smtClean="0">
                <a:solidFill>
                  <a:srgbClr val="FFFFFF"/>
                </a:solidFill>
              </a:rPr>
              <a:t>In </a:t>
            </a:r>
            <a:r>
              <a:rPr lang="en-GB" sz="2000" dirty="0">
                <a:solidFill>
                  <a:srgbClr val="FFFFFF"/>
                </a:solidFill>
              </a:rPr>
              <a:t>particular, SYNERGIES will help</a:t>
            </a:r>
            <a:r>
              <a:rPr lang="en-GB" sz="2000" dirty="0" smtClean="0">
                <a:solidFill>
                  <a:srgbClr val="FFFFFF"/>
                </a:solidFill>
              </a:rPr>
              <a:t>:</a:t>
            </a:r>
          </a:p>
          <a:p>
            <a:endParaRPr lang="en-GB" sz="800" dirty="0">
              <a:solidFill>
                <a:srgbClr val="FFFFFF"/>
              </a:solidFill>
            </a:endParaRPr>
          </a:p>
          <a:p>
            <a:pPr>
              <a:buFont typeface="Wingdings" pitchFamily="2" charset="2"/>
              <a:buChar char="Ø"/>
            </a:pPr>
            <a:r>
              <a:rPr lang="en-GB" sz="2000" dirty="0" smtClean="0">
                <a:solidFill>
                  <a:srgbClr val="FFFF00"/>
                </a:solidFill>
              </a:rPr>
              <a:t>define </a:t>
            </a:r>
            <a:r>
              <a:rPr lang="en-GB" sz="2000" dirty="0">
                <a:solidFill>
                  <a:srgbClr val="FFFF00"/>
                </a:solidFill>
              </a:rPr>
              <a:t>attractive innovative fuel cycle options possible at a regional level and promote an improved understanding of associated front-end and back-end regional </a:t>
            </a:r>
            <a:r>
              <a:rPr lang="en-GB" sz="2000" dirty="0" smtClean="0">
                <a:solidFill>
                  <a:srgbClr val="FFFF00"/>
                </a:solidFill>
              </a:rPr>
              <a:t>interactions</a:t>
            </a:r>
            <a:endParaRPr lang="en-GB" sz="2000" dirty="0">
              <a:solidFill>
                <a:srgbClr val="FFFFFF"/>
              </a:solidFill>
            </a:endParaRPr>
          </a:p>
          <a:p>
            <a:pPr>
              <a:buFont typeface="Wingdings" pitchFamily="2" charset="2"/>
              <a:buChar char="Ø"/>
            </a:pPr>
            <a:r>
              <a:rPr lang="en-GB" sz="2000" dirty="0" smtClean="0">
                <a:solidFill>
                  <a:srgbClr val="FFFFFF"/>
                </a:solidFill>
              </a:rPr>
              <a:t>identify </a:t>
            </a:r>
            <a:r>
              <a:rPr lang="en-GB" sz="2000" dirty="0">
                <a:solidFill>
                  <a:srgbClr val="FFFFFF"/>
                </a:solidFill>
              </a:rPr>
              <a:t>technical and institutional gaps that still need to be addressed within the specific future </a:t>
            </a:r>
            <a:r>
              <a:rPr lang="en-GB" sz="2000" dirty="0" smtClean="0">
                <a:solidFill>
                  <a:srgbClr val="FFFFFF"/>
                </a:solidFill>
              </a:rPr>
              <a:t>projects</a:t>
            </a:r>
          </a:p>
          <a:p>
            <a:pPr>
              <a:buFont typeface="Wingdings" pitchFamily="2" charset="2"/>
              <a:buChar char="Ø"/>
            </a:pPr>
            <a:endParaRPr lang="en-GB" sz="1800" dirty="0">
              <a:solidFill>
                <a:srgbClr val="FFFFFF"/>
              </a:solidFill>
            </a:endParaRPr>
          </a:p>
          <a:p>
            <a:pPr marL="0" lvl="0" indent="0">
              <a:spcAft>
                <a:spcPts val="600"/>
              </a:spcAft>
              <a:buNone/>
            </a:pPr>
            <a:r>
              <a:rPr lang="en-GB" sz="2000" dirty="0" smtClean="0">
                <a:solidFill>
                  <a:srgbClr val="FFC000"/>
                </a:solidFill>
              </a:rPr>
              <a:t>- Next </a:t>
            </a:r>
            <a:r>
              <a:rPr lang="en-GB" sz="2000" dirty="0">
                <a:solidFill>
                  <a:srgbClr val="FFC000"/>
                </a:solidFill>
              </a:rPr>
              <a:t>logical step </a:t>
            </a:r>
            <a:r>
              <a:rPr lang="en-GB" sz="2000" dirty="0" smtClean="0">
                <a:solidFill>
                  <a:srgbClr val="FFC000"/>
                </a:solidFill>
              </a:rPr>
              <a:t>could </a:t>
            </a:r>
            <a:r>
              <a:rPr lang="en-GB" sz="2000" dirty="0">
                <a:solidFill>
                  <a:srgbClr val="FFC000"/>
                </a:solidFill>
              </a:rPr>
              <a:t>be to identify </a:t>
            </a:r>
            <a:r>
              <a:rPr lang="en-GB" sz="2000" i="1" dirty="0">
                <a:solidFill>
                  <a:srgbClr val="FFC000"/>
                </a:solidFill>
              </a:rPr>
              <a:t>“who could do </a:t>
            </a:r>
            <a:r>
              <a:rPr lang="en-GB" sz="2000" i="1" dirty="0" smtClean="0">
                <a:solidFill>
                  <a:srgbClr val="FFC000"/>
                </a:solidFill>
              </a:rPr>
              <a:t>what, </a:t>
            </a:r>
            <a:r>
              <a:rPr lang="en-GB" sz="2000" i="1" dirty="0">
                <a:solidFill>
                  <a:srgbClr val="FFC000"/>
                </a:solidFill>
              </a:rPr>
              <a:t>where and when” </a:t>
            </a:r>
            <a:r>
              <a:rPr lang="en-GB" sz="2000" dirty="0">
                <a:solidFill>
                  <a:srgbClr val="FFC000"/>
                </a:solidFill>
              </a:rPr>
              <a:t>to achieve sustainable NES</a:t>
            </a:r>
          </a:p>
          <a:p>
            <a:pPr marL="0" indent="0">
              <a:buNone/>
            </a:pPr>
            <a:endParaRPr lang="en-GB" sz="2000" dirty="0">
              <a:solidFill>
                <a:srgbClr val="FFFFFF"/>
              </a:solidFill>
            </a:endParaRPr>
          </a:p>
          <a:p>
            <a:pPr marL="0" indent="0">
              <a:buNone/>
            </a:pPr>
            <a:endParaRPr lang="en-GB" b="1" dirty="0">
              <a:solidFill>
                <a:srgbClr val="FF9900"/>
              </a:solidFill>
            </a:endParaRPr>
          </a:p>
        </p:txBody>
      </p:sp>
      <p:sp>
        <p:nvSpPr>
          <p:cNvPr id="6" name="Slide Number Placeholder 5"/>
          <p:cNvSpPr>
            <a:spLocks noGrp="1"/>
          </p:cNvSpPr>
          <p:nvPr>
            <p:ph type="sldNum" sz="quarter" idx="12"/>
          </p:nvPr>
        </p:nvSpPr>
        <p:spPr/>
        <p:txBody>
          <a:bodyPr/>
          <a:lstStyle/>
          <a:p>
            <a:pPr>
              <a:defRPr/>
            </a:pPr>
            <a:fld id="{D2E3F6B6-0B5A-47E5-A342-49C590635EFA}" type="slidenum">
              <a:rPr lang="en-GB" smtClean="0"/>
              <a:pPr>
                <a:defRPr/>
              </a:pPr>
              <a:t>20</a:t>
            </a:fld>
            <a:endParaRPr lang="en-GB"/>
          </a:p>
        </p:txBody>
      </p:sp>
    </p:spTree>
    <p:extLst>
      <p:ext uri="{BB962C8B-B14F-4D97-AF65-F5344CB8AC3E}">
        <p14:creationId xmlns:p14="http://schemas.microsoft.com/office/powerpoint/2010/main" val="276652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7308304" cy="762000"/>
          </a:xfrm>
        </p:spPr>
        <p:txBody>
          <a:bodyPr/>
          <a:lstStyle/>
          <a:p>
            <a:pPr algn="ctr"/>
            <a:r>
              <a:rPr lang="en-GB" sz="2800" dirty="0" smtClean="0"/>
              <a:t>Collaborative project </a:t>
            </a:r>
            <a:r>
              <a:rPr lang="en-GB" sz="2800" dirty="0" smtClean="0">
                <a:solidFill>
                  <a:srgbClr val="FFC000"/>
                </a:solidFill>
              </a:rPr>
              <a:t>ROADMAPS</a:t>
            </a:r>
            <a:endParaRPr lang="en-GB" sz="2800" dirty="0">
              <a:solidFill>
                <a:srgbClr val="FFC000"/>
              </a:solidFill>
            </a:endParaRPr>
          </a:p>
        </p:txBody>
      </p:sp>
      <p:sp>
        <p:nvSpPr>
          <p:cNvPr id="3" name="Content Placeholder 2"/>
          <p:cNvSpPr>
            <a:spLocks noGrp="1"/>
          </p:cNvSpPr>
          <p:nvPr>
            <p:ph idx="1"/>
          </p:nvPr>
        </p:nvSpPr>
        <p:spPr>
          <a:xfrm>
            <a:off x="395536" y="980728"/>
            <a:ext cx="8593138" cy="4642867"/>
          </a:xfrm>
        </p:spPr>
        <p:txBody>
          <a:bodyPr/>
          <a:lstStyle/>
          <a:p>
            <a:pPr marL="0" indent="0">
              <a:buNone/>
            </a:pPr>
            <a:endParaRPr lang="en-GB" sz="800" dirty="0">
              <a:solidFill>
                <a:srgbClr val="FFFFFF"/>
              </a:solidFill>
            </a:endParaRPr>
          </a:p>
          <a:p>
            <a:pPr marL="0" indent="0">
              <a:spcAft>
                <a:spcPts val="1200"/>
              </a:spcAft>
              <a:buNone/>
            </a:pPr>
            <a:r>
              <a:rPr lang="en-GB" sz="2000" b="1" dirty="0" smtClean="0">
                <a:solidFill>
                  <a:srgbClr val="FFFF00"/>
                </a:solidFill>
              </a:rPr>
              <a:t>Overall objective:</a:t>
            </a:r>
          </a:p>
          <a:p>
            <a:pPr marL="0" indent="0" algn="just">
              <a:spcAft>
                <a:spcPts val="1200"/>
              </a:spcAft>
              <a:buNone/>
              <a:tabLst>
                <a:tab pos="542925" algn="l"/>
                <a:tab pos="990600" algn="l"/>
              </a:tabLst>
            </a:pPr>
            <a:r>
              <a:rPr lang="en-GB" sz="1800" dirty="0"/>
              <a:t>Develop a structured approach for achieving globally sustainable nuclear energy while providing </a:t>
            </a:r>
            <a:r>
              <a:rPr lang="en-GB" sz="1800" dirty="0">
                <a:solidFill>
                  <a:srgbClr val="FFC000"/>
                </a:solidFill>
              </a:rPr>
              <a:t>models of cooperation </a:t>
            </a:r>
            <a:r>
              <a:rPr lang="en-GB" sz="1800" dirty="0"/>
              <a:t>among countries and a template for documenting actions, scope of work, and timeframes by particular stakeholders for specific collaborative efforts</a:t>
            </a:r>
            <a:r>
              <a:rPr lang="en-GB" sz="1800" dirty="0" smtClean="0"/>
              <a:t>.</a:t>
            </a:r>
          </a:p>
          <a:p>
            <a:pPr marL="0" indent="0" algn="just">
              <a:spcAft>
                <a:spcPts val="1200"/>
              </a:spcAft>
              <a:buNone/>
              <a:tabLst>
                <a:tab pos="542925" algn="l"/>
                <a:tab pos="990600" algn="l"/>
              </a:tabLst>
            </a:pPr>
            <a:r>
              <a:rPr lang="en-GB" sz="2000" b="1" dirty="0" smtClean="0">
                <a:solidFill>
                  <a:srgbClr val="FFFF00"/>
                </a:solidFill>
              </a:rPr>
              <a:t>Specific objectives: </a:t>
            </a:r>
          </a:p>
          <a:p>
            <a:pPr algn="just">
              <a:spcAft>
                <a:spcPts val="0"/>
              </a:spcAft>
              <a:buFont typeface="Wingdings" pitchFamily="2" charset="2"/>
              <a:buChar char="Ø"/>
              <a:tabLst>
                <a:tab pos="542925" algn="l"/>
                <a:tab pos="990600" algn="l"/>
              </a:tabLst>
            </a:pPr>
            <a:r>
              <a:rPr lang="en-GB" sz="1400" dirty="0" smtClean="0"/>
              <a:t>Identify </a:t>
            </a:r>
            <a:r>
              <a:rPr lang="en-GB" sz="1400" dirty="0"/>
              <a:t>stages of sustainability;</a:t>
            </a:r>
          </a:p>
          <a:p>
            <a:pPr algn="just">
              <a:spcAft>
                <a:spcPts val="0"/>
              </a:spcAft>
              <a:buFont typeface="Wingdings" pitchFamily="2" charset="2"/>
              <a:buChar char="Ø"/>
              <a:tabLst>
                <a:tab pos="542925" algn="l"/>
                <a:tab pos="990600" algn="l"/>
              </a:tabLst>
            </a:pPr>
            <a:r>
              <a:rPr lang="en-GB" sz="1400" dirty="0" smtClean="0"/>
              <a:t>Identify </a:t>
            </a:r>
            <a:r>
              <a:rPr lang="en-GB" sz="1400" dirty="0"/>
              <a:t>required technologies;</a:t>
            </a:r>
          </a:p>
          <a:p>
            <a:pPr algn="just">
              <a:spcAft>
                <a:spcPts val="0"/>
              </a:spcAft>
              <a:buFont typeface="Wingdings" pitchFamily="2" charset="2"/>
              <a:buChar char="Ø"/>
              <a:tabLst>
                <a:tab pos="542925" algn="l"/>
                <a:tab pos="990600" algn="l"/>
              </a:tabLst>
            </a:pPr>
            <a:r>
              <a:rPr lang="en-GB" sz="1400" dirty="0" smtClean="0"/>
              <a:t>Identify </a:t>
            </a:r>
            <a:r>
              <a:rPr lang="en-GB" sz="1400" dirty="0"/>
              <a:t>enabling institutional measures;</a:t>
            </a:r>
          </a:p>
          <a:p>
            <a:pPr algn="just">
              <a:spcAft>
                <a:spcPts val="0"/>
              </a:spcAft>
              <a:buFont typeface="Wingdings" pitchFamily="2" charset="2"/>
              <a:buChar char="Ø"/>
              <a:tabLst>
                <a:tab pos="542925" algn="l"/>
                <a:tab pos="990600" algn="l"/>
              </a:tabLst>
            </a:pPr>
            <a:r>
              <a:rPr lang="en-GB" sz="1400" dirty="0" smtClean="0"/>
              <a:t>Identify </a:t>
            </a:r>
            <a:r>
              <a:rPr lang="en-GB" sz="1400" dirty="0"/>
              <a:t>economic approaches;</a:t>
            </a:r>
          </a:p>
          <a:p>
            <a:pPr algn="just">
              <a:spcAft>
                <a:spcPts val="0"/>
              </a:spcAft>
              <a:buFont typeface="Wingdings" pitchFamily="2" charset="2"/>
              <a:buChar char="Ø"/>
              <a:tabLst>
                <a:tab pos="542925" algn="l"/>
                <a:tab pos="990600" algn="l"/>
              </a:tabLst>
            </a:pPr>
            <a:r>
              <a:rPr lang="en-GB" sz="1400" dirty="0" smtClean="0"/>
              <a:t>Identify </a:t>
            </a:r>
            <a:r>
              <a:rPr lang="en-GB" sz="1400" dirty="0"/>
              <a:t>transition pathways;</a:t>
            </a:r>
          </a:p>
          <a:p>
            <a:pPr algn="just">
              <a:spcAft>
                <a:spcPts val="0"/>
              </a:spcAft>
              <a:buFont typeface="Wingdings" pitchFamily="2" charset="2"/>
              <a:buChar char="Ø"/>
              <a:tabLst>
                <a:tab pos="542925" algn="l"/>
                <a:tab pos="990600" algn="l"/>
              </a:tabLst>
            </a:pPr>
            <a:r>
              <a:rPr lang="en-GB" sz="1400" dirty="0" smtClean="0"/>
              <a:t>Populate </a:t>
            </a:r>
            <a:r>
              <a:rPr lang="en-GB" sz="1400" dirty="0"/>
              <a:t>an international cooperative roadmap to the extent that it includes historic progress, current status, and remaining gaps;</a:t>
            </a:r>
          </a:p>
          <a:p>
            <a:pPr algn="just">
              <a:spcAft>
                <a:spcPts val="0"/>
              </a:spcAft>
              <a:buFont typeface="Wingdings" pitchFamily="2" charset="2"/>
              <a:buChar char="Ø"/>
              <a:tabLst>
                <a:tab pos="542925" algn="l"/>
                <a:tab pos="990600" algn="l"/>
              </a:tabLst>
            </a:pPr>
            <a:r>
              <a:rPr lang="en-GB" sz="1400" dirty="0" smtClean="0"/>
              <a:t>Provide </a:t>
            </a:r>
            <a:r>
              <a:rPr lang="en-GB" sz="1400" dirty="0"/>
              <a:t>guidance and reference material for developing cooperative regional or country-specific </a:t>
            </a:r>
            <a:r>
              <a:rPr lang="en-GB" sz="1400" dirty="0" smtClean="0"/>
              <a:t>roadmaps</a:t>
            </a:r>
          </a:p>
          <a:p>
            <a:pPr algn="just">
              <a:spcAft>
                <a:spcPts val="0"/>
              </a:spcAft>
              <a:buFont typeface="Wingdings" pitchFamily="2" charset="2"/>
              <a:buChar char="Ø"/>
              <a:tabLst>
                <a:tab pos="542925" algn="l"/>
                <a:tab pos="990600" algn="l"/>
              </a:tabLst>
            </a:pPr>
            <a:r>
              <a:rPr lang="en-GB" sz="1400" dirty="0" smtClean="0"/>
              <a:t>Include </a:t>
            </a:r>
            <a:r>
              <a:rPr lang="en-GB" sz="1400" dirty="0"/>
              <a:t>(as Annexes to the report – contributions from Member States) any collaborative or country level roadmaps that may be volunteered by participants during the term of the project.</a:t>
            </a:r>
          </a:p>
          <a:p>
            <a:pPr algn="just">
              <a:spcAft>
                <a:spcPts val="1200"/>
              </a:spcAft>
              <a:buFont typeface="Wingdings" pitchFamily="2" charset="2"/>
              <a:buChar char="Ø"/>
              <a:tabLst>
                <a:tab pos="542925" algn="l"/>
                <a:tab pos="990600" algn="l"/>
              </a:tabLst>
            </a:pPr>
            <a:endParaRPr lang="en-GB" sz="1800" dirty="0" smtClean="0"/>
          </a:p>
          <a:p>
            <a:pPr marL="0" indent="0" algn="just">
              <a:spcAft>
                <a:spcPts val="1200"/>
              </a:spcAft>
              <a:buNone/>
              <a:tabLst>
                <a:tab pos="542925" algn="l"/>
                <a:tab pos="990600" algn="l"/>
              </a:tabLst>
            </a:pPr>
            <a:endParaRPr lang="en-GB" dirty="0"/>
          </a:p>
          <a:p>
            <a:pPr marL="0" indent="0">
              <a:spcAft>
                <a:spcPts val="1200"/>
              </a:spcAft>
              <a:buNone/>
            </a:pPr>
            <a:endParaRPr lang="en-GB" dirty="0" smtClean="0"/>
          </a:p>
          <a:p>
            <a:pPr marL="0" indent="0">
              <a:spcAft>
                <a:spcPts val="1200"/>
              </a:spcAft>
              <a:buNone/>
            </a:pPr>
            <a:endParaRPr lang="en-GB" dirty="0" smtClean="0"/>
          </a:p>
        </p:txBody>
      </p:sp>
      <p:sp>
        <p:nvSpPr>
          <p:cNvPr id="6" name="Slide Number Placeholder 5"/>
          <p:cNvSpPr>
            <a:spLocks noGrp="1"/>
          </p:cNvSpPr>
          <p:nvPr>
            <p:ph type="sldNum" sz="quarter" idx="12"/>
          </p:nvPr>
        </p:nvSpPr>
        <p:spPr/>
        <p:txBody>
          <a:bodyPr/>
          <a:lstStyle/>
          <a:p>
            <a:pPr>
              <a:defRPr/>
            </a:pPr>
            <a:fld id="{D2E3F6B6-0B5A-47E5-A342-49C590635EFA}" type="slidenum">
              <a:rPr lang="en-GB" smtClean="0"/>
              <a:pPr>
                <a:defRPr/>
              </a:pPr>
              <a:t>21</a:t>
            </a:fld>
            <a:endParaRPr lang="en-GB" dirty="0"/>
          </a:p>
        </p:txBody>
      </p:sp>
    </p:spTree>
    <p:extLst>
      <p:ext uri="{BB962C8B-B14F-4D97-AF65-F5344CB8AC3E}">
        <p14:creationId xmlns:p14="http://schemas.microsoft.com/office/powerpoint/2010/main" val="3286729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7308304" cy="762000"/>
          </a:xfrm>
        </p:spPr>
        <p:txBody>
          <a:bodyPr/>
          <a:lstStyle/>
          <a:p>
            <a:pPr algn="ctr"/>
            <a:r>
              <a:rPr lang="en-GB" dirty="0">
                <a:latin typeface="Arial"/>
                <a:cs typeface="+mj-cs"/>
              </a:rPr>
              <a:t>Collaborative project ROADMAPS</a:t>
            </a:r>
            <a:endParaRPr lang="en-GB" sz="1800" dirty="0"/>
          </a:p>
        </p:txBody>
      </p:sp>
      <p:sp>
        <p:nvSpPr>
          <p:cNvPr id="3" name="Content Placeholder 2"/>
          <p:cNvSpPr>
            <a:spLocks noGrp="1"/>
          </p:cNvSpPr>
          <p:nvPr>
            <p:ph idx="1"/>
          </p:nvPr>
        </p:nvSpPr>
        <p:spPr>
          <a:xfrm>
            <a:off x="323528" y="1268760"/>
            <a:ext cx="8593138" cy="4714875"/>
          </a:xfrm>
        </p:spPr>
        <p:txBody>
          <a:bodyPr/>
          <a:lstStyle/>
          <a:p>
            <a:pPr marL="0" indent="0">
              <a:buNone/>
            </a:pPr>
            <a:r>
              <a:rPr lang="en-GB" sz="2000" dirty="0" smtClean="0">
                <a:latin typeface="+mn-lt"/>
                <a:ea typeface="Times New Roman"/>
                <a:cs typeface="Calibri"/>
              </a:rPr>
              <a:t>To </a:t>
            </a:r>
            <a:r>
              <a:rPr lang="en-GB" sz="2000" dirty="0">
                <a:latin typeface="+mn-lt"/>
                <a:ea typeface="Times New Roman"/>
                <a:cs typeface="Calibri"/>
              </a:rPr>
              <a:t>achieve its objective, ROADMAPS will integrate the outputs of GAINS, SYNERGIES and several other INPRO collaborative projects, as well as the outputs of and the IAEA Technical Working Groups on nuclear reactors and fuel cycles. </a:t>
            </a:r>
            <a:r>
              <a:rPr lang="en-GB" sz="2000" dirty="0">
                <a:solidFill>
                  <a:srgbClr val="FFFF00"/>
                </a:solidFill>
                <a:latin typeface="+mn-lt"/>
                <a:ea typeface="Times New Roman"/>
                <a:cs typeface="Calibri"/>
              </a:rPr>
              <a:t>The collaborative project will, therefore, serve as an umbrella to facilitate effective use of the outputs of the INPRO projects by Member </a:t>
            </a:r>
            <a:r>
              <a:rPr lang="en-GB" sz="2000" dirty="0" smtClean="0">
                <a:solidFill>
                  <a:srgbClr val="FFFF00"/>
                </a:solidFill>
                <a:latin typeface="+mn-lt"/>
                <a:ea typeface="Times New Roman"/>
                <a:cs typeface="Calibri"/>
              </a:rPr>
              <a:t>States on the way to enhance cooperation.</a:t>
            </a:r>
          </a:p>
          <a:p>
            <a:pPr marL="0" indent="0">
              <a:buNone/>
            </a:pPr>
            <a:endParaRPr lang="en-GB" sz="800" dirty="0" smtClean="0">
              <a:latin typeface="+mn-lt"/>
              <a:ea typeface="Times New Roman"/>
              <a:cs typeface="Calibri"/>
            </a:endParaRPr>
          </a:p>
          <a:p>
            <a:pPr marL="0" lvl="0" indent="0">
              <a:buNone/>
            </a:pPr>
            <a:r>
              <a:rPr lang="en-GB" sz="2000" b="1" dirty="0">
                <a:solidFill>
                  <a:srgbClr val="FFFF00"/>
                </a:solidFill>
              </a:rPr>
              <a:t>Expected outcomes:</a:t>
            </a:r>
          </a:p>
          <a:p>
            <a:pPr lvl="0">
              <a:buFont typeface="Wingdings" pitchFamily="2" charset="2"/>
              <a:buChar char="Ø"/>
            </a:pPr>
            <a:r>
              <a:rPr lang="en-GB" sz="2000" dirty="0">
                <a:solidFill>
                  <a:srgbClr val="FFFFFF"/>
                </a:solidFill>
              </a:rPr>
              <a:t>The ROADMAPS document will provide context for organizations to develop solutions to identified gaps in the technology and institutional areas;</a:t>
            </a:r>
          </a:p>
          <a:p>
            <a:pPr lvl="0">
              <a:buFont typeface="Wingdings" pitchFamily="2" charset="2"/>
              <a:buChar char="Ø"/>
            </a:pPr>
            <a:r>
              <a:rPr lang="en-GB" sz="2000" dirty="0">
                <a:solidFill>
                  <a:srgbClr val="FFFFFF"/>
                </a:solidFill>
              </a:rPr>
              <a:t>The ROADMAPS document will provide context and a guiding template for lower level, more specific roadmaps to follow and link to. </a:t>
            </a:r>
            <a:r>
              <a:rPr lang="en-GB" sz="2000" i="1" dirty="0">
                <a:solidFill>
                  <a:srgbClr val="FF9933"/>
                </a:solidFill>
              </a:rPr>
              <a:t>As these regional or country-level roadmaps are developed and linked, the composite will grow into an integrated plan for achieving global sustainability of nuclear energy systems.</a:t>
            </a:r>
          </a:p>
          <a:p>
            <a:pPr marL="0" indent="0">
              <a:buNone/>
            </a:pPr>
            <a:endParaRPr lang="en-GB" sz="2000" dirty="0">
              <a:latin typeface="+mn-lt"/>
              <a:ea typeface="Times New Roman"/>
              <a:cs typeface="Calibri"/>
            </a:endParaRPr>
          </a:p>
          <a:p>
            <a:pPr marL="0" indent="0">
              <a:buNone/>
            </a:pPr>
            <a:endParaRPr lang="en-GB" dirty="0">
              <a:latin typeface="Calibri"/>
            </a:endParaRPr>
          </a:p>
          <a:p>
            <a:pPr marL="0" indent="0">
              <a:buNone/>
            </a:pPr>
            <a:endParaRPr lang="en-GB" dirty="0" smtClean="0"/>
          </a:p>
          <a:p>
            <a:pPr lvl="1"/>
            <a:endParaRPr lang="en-GB" dirty="0"/>
          </a:p>
        </p:txBody>
      </p:sp>
      <p:sp>
        <p:nvSpPr>
          <p:cNvPr id="6" name="Slide Number Placeholder 5"/>
          <p:cNvSpPr>
            <a:spLocks noGrp="1"/>
          </p:cNvSpPr>
          <p:nvPr>
            <p:ph type="sldNum" sz="quarter" idx="12"/>
          </p:nvPr>
        </p:nvSpPr>
        <p:spPr/>
        <p:txBody>
          <a:bodyPr/>
          <a:lstStyle/>
          <a:p>
            <a:pPr>
              <a:defRPr/>
            </a:pPr>
            <a:fld id="{D2E3F6B6-0B5A-47E5-A342-49C590635EFA}" type="slidenum">
              <a:rPr lang="en-GB" smtClean="0"/>
              <a:pPr>
                <a:defRPr/>
              </a:pPr>
              <a:t>22</a:t>
            </a:fld>
            <a:endParaRPr lang="en-GB" dirty="0"/>
          </a:p>
        </p:txBody>
      </p:sp>
    </p:spTree>
    <p:extLst>
      <p:ext uri="{BB962C8B-B14F-4D97-AF65-F5344CB8AC3E}">
        <p14:creationId xmlns:p14="http://schemas.microsoft.com/office/powerpoint/2010/main" val="2808433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7308304" cy="762000"/>
          </a:xfrm>
        </p:spPr>
        <p:txBody>
          <a:bodyPr/>
          <a:lstStyle/>
          <a:p>
            <a:pPr algn="ctr"/>
            <a:r>
              <a:rPr lang="en-GB" sz="2400" i="1" dirty="0" smtClean="0"/>
              <a:t>INPRO project 4: Dialogue Forum 4, 30 July – 3 August 2012, VIC, Vienna</a:t>
            </a:r>
            <a:endParaRPr lang="en-GB" sz="2800" dirty="0"/>
          </a:p>
        </p:txBody>
      </p:sp>
      <p:sp>
        <p:nvSpPr>
          <p:cNvPr id="3" name="Content Placeholder 2"/>
          <p:cNvSpPr>
            <a:spLocks noGrp="1"/>
          </p:cNvSpPr>
          <p:nvPr>
            <p:ph idx="1"/>
          </p:nvPr>
        </p:nvSpPr>
        <p:spPr>
          <a:xfrm>
            <a:off x="323528" y="1124744"/>
            <a:ext cx="8593138" cy="4714875"/>
          </a:xfrm>
        </p:spPr>
        <p:txBody>
          <a:bodyPr/>
          <a:lstStyle/>
          <a:p>
            <a:pPr marL="0" indent="0">
              <a:buNone/>
            </a:pPr>
            <a:r>
              <a:rPr lang="en-GB" b="1" dirty="0" smtClean="0">
                <a:solidFill>
                  <a:srgbClr val="FFFF00"/>
                </a:solidFill>
              </a:rPr>
              <a:t>Dialogue Forum on Drivers and Impediments for Regional Cooperation on the Way to Sustainable Nuclear Energy Systems</a:t>
            </a:r>
            <a:r>
              <a:rPr lang="en-GB" sz="2000" b="1" dirty="0" smtClean="0">
                <a:solidFill>
                  <a:srgbClr val="FFFF00"/>
                </a:solidFill>
              </a:rPr>
              <a:t> </a:t>
            </a:r>
          </a:p>
          <a:p>
            <a:endParaRPr lang="en-GB" sz="800" dirty="0" smtClean="0">
              <a:solidFill>
                <a:srgbClr val="FFFF00"/>
              </a:solidFill>
            </a:endParaRPr>
          </a:p>
          <a:p>
            <a:pPr marL="0" indent="0" algn="just">
              <a:buNone/>
            </a:pPr>
            <a:r>
              <a:rPr lang="en-GB" sz="2000" b="1" dirty="0" smtClean="0">
                <a:solidFill>
                  <a:srgbClr val="FFFF00"/>
                </a:solidFill>
              </a:rPr>
              <a:t>Objectives:</a:t>
            </a:r>
            <a:r>
              <a:rPr lang="en-GB" sz="2000" b="1" i="1" dirty="0" smtClean="0">
                <a:solidFill>
                  <a:srgbClr val="FFFF00"/>
                </a:solidFill>
              </a:rPr>
              <a:t>  </a:t>
            </a:r>
          </a:p>
          <a:p>
            <a:pPr algn="just">
              <a:buFont typeface="Wingdings" pitchFamily="2" charset="2"/>
              <a:buChar char="Ø"/>
            </a:pPr>
            <a:r>
              <a:rPr lang="en-GB" sz="2000" dirty="0" smtClean="0">
                <a:solidFill>
                  <a:srgbClr val="FFFFFF"/>
                </a:solidFill>
              </a:rPr>
              <a:t>to </a:t>
            </a:r>
            <a:r>
              <a:rPr lang="en-GB" sz="2000" dirty="0">
                <a:solidFill>
                  <a:srgbClr val="FFFFFF"/>
                </a:solidFill>
              </a:rPr>
              <a:t>bring together technology holders and technology users to exchange views on the benefits and issues associated with regional cooperation in building sustainable nuclear energy systems (NES</a:t>
            </a:r>
            <a:r>
              <a:rPr lang="en-GB" sz="2000" dirty="0" smtClean="0">
                <a:solidFill>
                  <a:srgbClr val="FFFFFF"/>
                </a:solidFill>
              </a:rPr>
              <a:t>)</a:t>
            </a:r>
          </a:p>
          <a:p>
            <a:pPr algn="just">
              <a:buFont typeface="Wingdings" pitchFamily="2" charset="2"/>
              <a:buChar char="Ø"/>
            </a:pPr>
            <a:endParaRPr lang="en-GB" sz="800" dirty="0" smtClean="0">
              <a:solidFill>
                <a:srgbClr val="FFFFFF"/>
              </a:solidFill>
            </a:endParaRPr>
          </a:p>
          <a:p>
            <a:pPr algn="just">
              <a:buFont typeface="Wingdings" pitchFamily="2" charset="2"/>
              <a:buChar char="Ø"/>
            </a:pPr>
            <a:r>
              <a:rPr lang="en-GB" sz="2000" dirty="0" smtClean="0">
                <a:solidFill>
                  <a:srgbClr val="FFFFFF"/>
                </a:solidFill>
              </a:rPr>
              <a:t>specifically</a:t>
            </a:r>
            <a:r>
              <a:rPr lang="en-GB" sz="2000" dirty="0">
                <a:solidFill>
                  <a:srgbClr val="FFFFFF"/>
                </a:solidFill>
              </a:rPr>
              <a:t>, to understand the standpoints of the user and the supplier </a:t>
            </a:r>
            <a:r>
              <a:rPr lang="en-GB" sz="2000" dirty="0" smtClean="0">
                <a:solidFill>
                  <a:srgbClr val="FFFFFF"/>
                </a:solidFill>
              </a:rPr>
              <a:t>countries </a:t>
            </a:r>
            <a:r>
              <a:rPr lang="en-GB" sz="2000" dirty="0">
                <a:solidFill>
                  <a:srgbClr val="FFFFFF"/>
                </a:solidFill>
              </a:rPr>
              <a:t>regarding the driving forces and the impediments for such a </a:t>
            </a:r>
            <a:r>
              <a:rPr lang="en-GB" sz="2000" dirty="0" smtClean="0">
                <a:solidFill>
                  <a:srgbClr val="FFFFFF"/>
                </a:solidFill>
              </a:rPr>
              <a:t>cooperation</a:t>
            </a:r>
          </a:p>
          <a:p>
            <a:pPr marL="0" indent="0" algn="just">
              <a:buNone/>
            </a:pPr>
            <a:endParaRPr lang="en-GB" sz="800" dirty="0">
              <a:solidFill>
                <a:srgbClr val="FFFFFF"/>
              </a:solidFill>
            </a:endParaRPr>
          </a:p>
          <a:p>
            <a:pPr marL="0" indent="0" algn="just">
              <a:buNone/>
            </a:pPr>
            <a:r>
              <a:rPr lang="en-GB" sz="2000" b="1" dirty="0" smtClean="0">
                <a:solidFill>
                  <a:srgbClr val="FFFF00"/>
                </a:solidFill>
              </a:rPr>
              <a:t>Participation: </a:t>
            </a:r>
            <a:r>
              <a:rPr lang="en-GB" sz="2000" dirty="0" smtClean="0">
                <a:solidFill>
                  <a:srgbClr val="FFFFFF"/>
                </a:solidFill>
              </a:rPr>
              <a:t>39 participants and presenters from 30 IAEA Member States</a:t>
            </a:r>
            <a:endParaRPr lang="en-GB" sz="2000" dirty="0">
              <a:solidFill>
                <a:srgbClr val="FFFFFF"/>
              </a:solidFill>
            </a:endParaRPr>
          </a:p>
          <a:p>
            <a:pPr marL="0" indent="0" algn="just" defTabSz="254000">
              <a:buNone/>
              <a:tabLst>
                <a:tab pos="355600" algn="l"/>
                <a:tab pos="990600" algn="l"/>
              </a:tabLst>
            </a:pPr>
            <a:r>
              <a:rPr lang="en-GB" sz="2000" b="1" dirty="0" smtClean="0">
                <a:solidFill>
                  <a:srgbClr val="FFFF00"/>
                </a:solidFill>
              </a:rPr>
              <a:t>Findings</a:t>
            </a:r>
            <a:r>
              <a:rPr lang="en-GB" sz="2000" dirty="0">
                <a:solidFill>
                  <a:srgbClr val="FFFF00"/>
                </a:solidFill>
              </a:rPr>
              <a:t>:</a:t>
            </a:r>
            <a:r>
              <a:rPr lang="en-GB" dirty="0">
                <a:solidFill>
                  <a:srgbClr val="FFFF00"/>
                </a:solidFill>
              </a:rPr>
              <a:t> </a:t>
            </a:r>
            <a:r>
              <a:rPr lang="en-GB" sz="2000" dirty="0">
                <a:solidFill>
                  <a:srgbClr val="FFFFFF"/>
                </a:solidFill>
              </a:rPr>
              <a:t>international </a:t>
            </a:r>
            <a:r>
              <a:rPr lang="en-GB" sz="2000" dirty="0" smtClean="0">
                <a:solidFill>
                  <a:srgbClr val="FFFFFF"/>
                </a:solidFill>
              </a:rPr>
              <a:t>solutions for issues in Front-end and Back-end of NFC </a:t>
            </a:r>
            <a:r>
              <a:rPr lang="en-GB" sz="2000" dirty="0">
                <a:solidFill>
                  <a:srgbClr val="FFFFFF"/>
                </a:solidFill>
              </a:rPr>
              <a:t>is </a:t>
            </a:r>
            <a:r>
              <a:rPr lang="en-GB" sz="2000" dirty="0" smtClean="0">
                <a:solidFill>
                  <a:srgbClr val="FFFFFF"/>
                </a:solidFill>
              </a:rPr>
              <a:t>		preferable</a:t>
            </a:r>
          </a:p>
          <a:p>
            <a:pPr lvl="1" algn="just"/>
            <a:endParaRPr lang="en-GB" dirty="0"/>
          </a:p>
        </p:txBody>
      </p:sp>
      <p:sp>
        <p:nvSpPr>
          <p:cNvPr id="6" name="Slide Number Placeholder 5"/>
          <p:cNvSpPr>
            <a:spLocks noGrp="1"/>
          </p:cNvSpPr>
          <p:nvPr>
            <p:ph type="sldNum" sz="quarter" idx="12"/>
          </p:nvPr>
        </p:nvSpPr>
        <p:spPr/>
        <p:txBody>
          <a:bodyPr/>
          <a:lstStyle/>
          <a:p>
            <a:pPr>
              <a:defRPr/>
            </a:pPr>
            <a:fld id="{D2E3F6B6-0B5A-47E5-A342-49C590635EFA}" type="slidenum">
              <a:rPr lang="en-GB" smtClean="0"/>
              <a:pPr>
                <a:defRPr/>
              </a:pPr>
              <a:t>23</a:t>
            </a:fld>
            <a:endParaRPr lang="en-GB" dirty="0"/>
          </a:p>
        </p:txBody>
      </p:sp>
    </p:spTree>
    <p:extLst>
      <p:ext uri="{BB962C8B-B14F-4D97-AF65-F5344CB8AC3E}">
        <p14:creationId xmlns:p14="http://schemas.microsoft.com/office/powerpoint/2010/main" val="2774765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720"/>
            <a:ext cx="7308304" cy="762000"/>
          </a:xfrm>
        </p:spPr>
        <p:txBody>
          <a:bodyPr/>
          <a:lstStyle/>
          <a:p>
            <a:pPr algn="ctr"/>
            <a:r>
              <a:rPr lang="en-GB" sz="2400" i="1" dirty="0" smtClean="0"/>
              <a:t>Rated importance of collaboration among </a:t>
            </a:r>
            <a:r>
              <a:rPr lang="en-GB" sz="2400" i="1" dirty="0"/>
              <a:t>countries </a:t>
            </a:r>
            <a:r>
              <a:rPr lang="en-GB" sz="2400" i="1" dirty="0" smtClean="0"/>
              <a:t>(questionnaire summary)</a:t>
            </a:r>
            <a:endParaRPr lang="en-GB" sz="2800" dirty="0"/>
          </a:p>
        </p:txBody>
      </p:sp>
      <p:sp>
        <p:nvSpPr>
          <p:cNvPr id="6" name="Slide Number Placeholder 5"/>
          <p:cNvSpPr>
            <a:spLocks noGrp="1"/>
          </p:cNvSpPr>
          <p:nvPr>
            <p:ph type="sldNum" sz="quarter" idx="12"/>
          </p:nvPr>
        </p:nvSpPr>
        <p:spPr/>
        <p:txBody>
          <a:bodyPr/>
          <a:lstStyle/>
          <a:p>
            <a:pPr>
              <a:defRPr/>
            </a:pPr>
            <a:fld id="{D2E3F6B6-0B5A-47E5-A342-49C590635EFA}" type="slidenum">
              <a:rPr lang="en-GB" smtClean="0"/>
              <a:pPr>
                <a:defRPr/>
              </a:pPr>
              <a:t>24</a:t>
            </a:fld>
            <a:endParaRPr lang="en-GB" dirty="0"/>
          </a:p>
        </p:txBody>
      </p:sp>
      <p:pic>
        <p:nvPicPr>
          <p:cNvPr id="7" name="Content Placeholder 6"/>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124744"/>
            <a:ext cx="6840760" cy="5040560"/>
          </a:xfrm>
          <a:prstGeom prst="rect">
            <a:avLst/>
          </a:prstGeom>
          <a:noFill/>
          <a:ln>
            <a:noFill/>
          </a:ln>
          <a:effectLst/>
          <a:extLst/>
        </p:spPr>
      </p:pic>
    </p:spTree>
    <p:extLst>
      <p:ext uri="{BB962C8B-B14F-4D97-AF65-F5344CB8AC3E}">
        <p14:creationId xmlns:p14="http://schemas.microsoft.com/office/powerpoint/2010/main" val="3037724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08304" cy="762000"/>
          </a:xfrm>
        </p:spPr>
        <p:txBody>
          <a:bodyPr/>
          <a:lstStyle/>
          <a:p>
            <a:pPr algn="ctr"/>
            <a:r>
              <a:rPr lang="en-GB" sz="2400" i="1" dirty="0" smtClean="0"/>
              <a:t>Questionnaire: Preferences in final disposal of waste </a:t>
            </a:r>
            <a:endParaRPr lang="en-GB" sz="2800" dirty="0"/>
          </a:p>
        </p:txBody>
      </p:sp>
      <p:sp>
        <p:nvSpPr>
          <p:cNvPr id="6" name="Slide Number Placeholder 5"/>
          <p:cNvSpPr>
            <a:spLocks noGrp="1"/>
          </p:cNvSpPr>
          <p:nvPr>
            <p:ph type="sldNum" sz="quarter" idx="12"/>
          </p:nvPr>
        </p:nvSpPr>
        <p:spPr/>
        <p:txBody>
          <a:bodyPr/>
          <a:lstStyle/>
          <a:p>
            <a:pPr>
              <a:defRPr/>
            </a:pPr>
            <a:fld id="{D2E3F6B6-0B5A-47E5-A342-49C590635EFA}" type="slidenum">
              <a:rPr lang="en-GB" smtClean="0"/>
              <a:pPr>
                <a:defRPr/>
              </a:pPr>
              <a:t>25</a:t>
            </a:fld>
            <a:endParaRPr lang="en-GB" dirty="0"/>
          </a:p>
        </p:txBody>
      </p:sp>
      <p:pic>
        <p:nvPicPr>
          <p:cNvPr id="8" name="Content Placeholder 7"/>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124744"/>
            <a:ext cx="6408712" cy="5112568"/>
          </a:xfrm>
          <a:prstGeom prst="rect">
            <a:avLst/>
          </a:prstGeom>
          <a:noFill/>
          <a:ln>
            <a:noFill/>
          </a:ln>
          <a:effectLst/>
          <a:extLst/>
        </p:spPr>
      </p:pic>
    </p:spTree>
    <p:extLst>
      <p:ext uri="{BB962C8B-B14F-4D97-AF65-F5344CB8AC3E}">
        <p14:creationId xmlns:p14="http://schemas.microsoft.com/office/powerpoint/2010/main" val="2821128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7308304" cy="762000"/>
          </a:xfrm>
        </p:spPr>
        <p:txBody>
          <a:bodyPr/>
          <a:lstStyle/>
          <a:p>
            <a:pPr algn="ctr"/>
            <a:r>
              <a:rPr lang="en-GB" sz="2400" i="1" dirty="0" smtClean="0"/>
              <a:t>INPRO Dialogue Forum 4, 30 July – 3 August 2012, VIC, Vienna</a:t>
            </a:r>
            <a:endParaRPr lang="en-GB" sz="2800" dirty="0"/>
          </a:p>
        </p:txBody>
      </p:sp>
      <p:sp>
        <p:nvSpPr>
          <p:cNvPr id="3" name="Content Placeholder 2"/>
          <p:cNvSpPr>
            <a:spLocks noGrp="1"/>
          </p:cNvSpPr>
          <p:nvPr>
            <p:ph idx="1"/>
          </p:nvPr>
        </p:nvSpPr>
        <p:spPr>
          <a:xfrm>
            <a:off x="323528" y="1124744"/>
            <a:ext cx="8593138" cy="4714875"/>
          </a:xfrm>
        </p:spPr>
        <p:txBody>
          <a:bodyPr/>
          <a:lstStyle/>
          <a:p>
            <a:pPr>
              <a:spcBef>
                <a:spcPts val="600"/>
              </a:spcBef>
            </a:pPr>
            <a:r>
              <a:rPr lang="en-GB" sz="2000" dirty="0" smtClean="0">
                <a:solidFill>
                  <a:srgbClr val="FFFF00"/>
                </a:solidFill>
              </a:rPr>
              <a:t>Summary of identified drivers:</a:t>
            </a:r>
          </a:p>
          <a:p>
            <a:pPr>
              <a:spcBef>
                <a:spcPts val="600"/>
              </a:spcBef>
            </a:pPr>
            <a:r>
              <a:rPr lang="en-GB" sz="1800" dirty="0" smtClean="0">
                <a:solidFill>
                  <a:srgbClr val="FFFFFF"/>
                </a:solidFill>
              </a:rPr>
              <a:t>Option to </a:t>
            </a:r>
            <a:r>
              <a:rPr lang="en-GB" sz="1800" dirty="0">
                <a:solidFill>
                  <a:srgbClr val="FFFFFF"/>
                </a:solidFill>
              </a:rPr>
              <a:t>enhance energy security through assuring energy independence on regional </a:t>
            </a:r>
            <a:r>
              <a:rPr lang="en-GB" sz="1800" dirty="0" smtClean="0">
                <a:solidFill>
                  <a:srgbClr val="FFFFFF"/>
                </a:solidFill>
              </a:rPr>
              <a:t>level</a:t>
            </a:r>
          </a:p>
          <a:p>
            <a:pPr>
              <a:spcBef>
                <a:spcPts val="600"/>
              </a:spcBef>
            </a:pPr>
            <a:r>
              <a:rPr lang="en-GB" sz="1800" dirty="0" smtClean="0">
                <a:solidFill>
                  <a:srgbClr val="FFFFFF"/>
                </a:solidFill>
              </a:rPr>
              <a:t>Economic and macro-economic benefits: possible benefits measured in cost savings and mitigated investment risks</a:t>
            </a:r>
          </a:p>
          <a:p>
            <a:pPr>
              <a:spcBef>
                <a:spcPts val="600"/>
              </a:spcBef>
            </a:pPr>
            <a:r>
              <a:rPr lang="en-GB" sz="1800" dirty="0" smtClean="0">
                <a:solidFill>
                  <a:srgbClr val="FFFFFF"/>
                </a:solidFill>
              </a:rPr>
              <a:t>Option of shared resource management (collaboration in R&amp;D, shared R&amp;D infrastructure, expertise sharing on licensing, regulations, EIA, radiological protection, waste management, etc.)</a:t>
            </a:r>
          </a:p>
          <a:p>
            <a:pPr>
              <a:spcBef>
                <a:spcPts val="600"/>
              </a:spcBef>
            </a:pPr>
            <a:r>
              <a:rPr lang="en-GB" sz="1800" dirty="0" smtClean="0">
                <a:solidFill>
                  <a:srgbClr val="FFFFFF"/>
                </a:solidFill>
              </a:rPr>
              <a:t>Security of supply considerations (assurance of supply, effective spent nuclear fuel management)</a:t>
            </a:r>
          </a:p>
          <a:p>
            <a:pPr>
              <a:spcBef>
                <a:spcPts val="600"/>
              </a:spcBef>
            </a:pPr>
            <a:r>
              <a:rPr lang="en-GB" sz="1800" dirty="0" smtClean="0">
                <a:solidFill>
                  <a:srgbClr val="FFFFFF"/>
                </a:solidFill>
              </a:rPr>
              <a:t>Considerations of ultimate waste management (shared repository costs, etc.)</a:t>
            </a:r>
          </a:p>
          <a:p>
            <a:pPr>
              <a:spcBef>
                <a:spcPts val="600"/>
              </a:spcBef>
            </a:pPr>
            <a:r>
              <a:rPr lang="en-GB" sz="1800" dirty="0" smtClean="0">
                <a:solidFill>
                  <a:srgbClr val="FFFFFF"/>
                </a:solidFill>
              </a:rPr>
              <a:t>Option of best practice sharing, including safety</a:t>
            </a:r>
          </a:p>
          <a:p>
            <a:pPr>
              <a:spcBef>
                <a:spcPts val="600"/>
              </a:spcBef>
            </a:pPr>
            <a:r>
              <a:rPr lang="en-GB" sz="1800" dirty="0" smtClean="0">
                <a:solidFill>
                  <a:srgbClr val="FFFFFF"/>
                </a:solidFill>
              </a:rPr>
              <a:t>Considerations of risk management, including several models for shared NPP development with vendor</a:t>
            </a:r>
            <a:endParaRPr lang="en-GB" sz="1800" dirty="0">
              <a:solidFill>
                <a:srgbClr val="FFFFFF"/>
              </a:solidFill>
            </a:endParaRPr>
          </a:p>
        </p:txBody>
      </p:sp>
      <p:sp>
        <p:nvSpPr>
          <p:cNvPr id="6" name="Slide Number Placeholder 5"/>
          <p:cNvSpPr>
            <a:spLocks noGrp="1"/>
          </p:cNvSpPr>
          <p:nvPr>
            <p:ph type="sldNum" sz="quarter" idx="12"/>
          </p:nvPr>
        </p:nvSpPr>
        <p:spPr/>
        <p:txBody>
          <a:bodyPr/>
          <a:lstStyle/>
          <a:p>
            <a:pPr>
              <a:defRPr/>
            </a:pPr>
            <a:fld id="{D2E3F6B6-0B5A-47E5-A342-49C590635EFA}" type="slidenum">
              <a:rPr lang="en-GB" smtClean="0"/>
              <a:pPr>
                <a:defRPr/>
              </a:pPr>
              <a:t>26</a:t>
            </a:fld>
            <a:endParaRPr lang="en-GB" dirty="0"/>
          </a:p>
        </p:txBody>
      </p:sp>
    </p:spTree>
    <p:extLst>
      <p:ext uri="{BB962C8B-B14F-4D97-AF65-F5344CB8AC3E}">
        <p14:creationId xmlns:p14="http://schemas.microsoft.com/office/powerpoint/2010/main" val="17093877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7308304" cy="648072"/>
          </a:xfrm>
        </p:spPr>
        <p:txBody>
          <a:bodyPr/>
          <a:lstStyle/>
          <a:p>
            <a:pPr algn="ctr"/>
            <a:r>
              <a:rPr lang="en-GB" sz="2800" dirty="0" smtClean="0"/>
              <a:t>Conclusions</a:t>
            </a:r>
            <a:endParaRPr lang="en-GB" sz="2400" dirty="0"/>
          </a:p>
        </p:txBody>
      </p:sp>
      <p:sp>
        <p:nvSpPr>
          <p:cNvPr id="3" name="Content Placeholder 2"/>
          <p:cNvSpPr>
            <a:spLocks noGrp="1"/>
          </p:cNvSpPr>
          <p:nvPr>
            <p:ph idx="1"/>
          </p:nvPr>
        </p:nvSpPr>
        <p:spPr>
          <a:xfrm>
            <a:off x="323528" y="1196752"/>
            <a:ext cx="8593138" cy="5328592"/>
          </a:xfrm>
        </p:spPr>
        <p:txBody>
          <a:bodyPr/>
          <a:lstStyle/>
          <a:p>
            <a:pPr algn="just">
              <a:buBlip>
                <a:blip r:embed="rId2"/>
              </a:buBlip>
              <a:tabLst>
                <a:tab pos="1346200" algn="l"/>
              </a:tabLst>
            </a:pPr>
            <a:r>
              <a:rPr lang="en-GB" b="1" dirty="0" smtClean="0">
                <a:solidFill>
                  <a:srgbClr val="FFC000"/>
                </a:solidFill>
              </a:rPr>
              <a:t>INPRO</a:t>
            </a:r>
            <a:r>
              <a:rPr lang="en-GB" dirty="0" smtClean="0">
                <a:solidFill>
                  <a:schemeClr val="tx1"/>
                </a:solidFill>
              </a:rPr>
              <a:t> provides </a:t>
            </a:r>
            <a:r>
              <a:rPr lang="en-GB" dirty="0">
                <a:solidFill>
                  <a:schemeClr val="tx1"/>
                </a:solidFill>
              </a:rPr>
              <a:t>the </a:t>
            </a:r>
            <a:r>
              <a:rPr lang="en-GB" dirty="0" smtClean="0">
                <a:solidFill>
                  <a:schemeClr val="tx1"/>
                </a:solidFill>
              </a:rPr>
              <a:t>basis </a:t>
            </a:r>
            <a:r>
              <a:rPr lang="en-GB" dirty="0">
                <a:solidFill>
                  <a:schemeClr val="tx1"/>
                </a:solidFill>
              </a:rPr>
              <a:t>for enhanced international cooperation </a:t>
            </a:r>
            <a:r>
              <a:rPr lang="en-GB" dirty="0" smtClean="0">
                <a:solidFill>
                  <a:schemeClr val="tx1"/>
                </a:solidFill>
              </a:rPr>
              <a:t>in area of  Nuclear Fuel Cycle.</a:t>
            </a:r>
          </a:p>
          <a:p>
            <a:pPr marL="0" indent="0" algn="just">
              <a:buNone/>
            </a:pPr>
            <a:endParaRPr lang="en-GB" sz="1000" dirty="0" smtClean="0">
              <a:solidFill>
                <a:schemeClr val="tx1"/>
              </a:solidFill>
            </a:endParaRPr>
          </a:p>
          <a:p>
            <a:pPr algn="just">
              <a:buBlip>
                <a:blip r:embed="rId2"/>
              </a:buBlip>
            </a:pPr>
            <a:r>
              <a:rPr lang="en-GB" dirty="0" smtClean="0">
                <a:solidFill>
                  <a:schemeClr val="tx1"/>
                </a:solidFill>
              </a:rPr>
              <a:t>INPRO </a:t>
            </a:r>
            <a:r>
              <a:rPr lang="en-GB" b="1" dirty="0" smtClean="0">
                <a:solidFill>
                  <a:srgbClr val="FFC000"/>
                </a:solidFill>
              </a:rPr>
              <a:t>fosters collaboration </a:t>
            </a:r>
            <a:r>
              <a:rPr lang="en-GB" dirty="0" smtClean="0">
                <a:solidFill>
                  <a:schemeClr val="tx1"/>
                </a:solidFill>
              </a:rPr>
              <a:t>needed to develop future NES.</a:t>
            </a:r>
          </a:p>
          <a:p>
            <a:pPr marL="0" indent="0" algn="just">
              <a:buNone/>
            </a:pPr>
            <a:endParaRPr lang="en-GB" sz="1000" dirty="0" smtClean="0">
              <a:solidFill>
                <a:schemeClr val="tx1"/>
              </a:solidFill>
            </a:endParaRPr>
          </a:p>
          <a:p>
            <a:pPr algn="just">
              <a:buBlip>
                <a:blip r:embed="rId2"/>
              </a:buBlip>
            </a:pPr>
            <a:r>
              <a:rPr lang="en-GB" dirty="0" smtClean="0">
                <a:solidFill>
                  <a:schemeClr val="tx1"/>
                </a:solidFill>
              </a:rPr>
              <a:t>The analytical framework established in INPRO makes it possible to </a:t>
            </a:r>
            <a:r>
              <a:rPr lang="en-GB" dirty="0" smtClean="0">
                <a:solidFill>
                  <a:srgbClr val="FFC000"/>
                </a:solidFill>
              </a:rPr>
              <a:t>start projects </a:t>
            </a:r>
            <a:r>
              <a:rPr lang="en-GB" dirty="0">
                <a:solidFill>
                  <a:srgbClr val="FFC000"/>
                </a:solidFill>
              </a:rPr>
              <a:t>aimed at </a:t>
            </a:r>
            <a:r>
              <a:rPr lang="en-GB" dirty="0">
                <a:solidFill>
                  <a:schemeClr val="tx1"/>
                </a:solidFill>
              </a:rPr>
              <a:t>developing specific </a:t>
            </a:r>
            <a:r>
              <a:rPr lang="en-GB" dirty="0">
                <a:solidFill>
                  <a:srgbClr val="FFC000"/>
                </a:solidFill>
              </a:rPr>
              <a:t>mechanisms for </a:t>
            </a:r>
            <a:r>
              <a:rPr lang="en-GB" dirty="0" smtClean="0">
                <a:solidFill>
                  <a:srgbClr val="FFC000"/>
                </a:solidFill>
              </a:rPr>
              <a:t>cooperation</a:t>
            </a:r>
            <a:r>
              <a:rPr lang="en-GB" dirty="0" smtClean="0">
                <a:solidFill>
                  <a:schemeClr val="tx1"/>
                </a:solidFill>
              </a:rPr>
              <a:t>.</a:t>
            </a:r>
          </a:p>
          <a:p>
            <a:pPr marL="0" indent="0" algn="just">
              <a:buNone/>
            </a:pPr>
            <a:endParaRPr lang="en-GB" sz="1000" dirty="0" smtClean="0">
              <a:solidFill>
                <a:schemeClr val="tx1"/>
              </a:solidFill>
            </a:endParaRPr>
          </a:p>
          <a:p>
            <a:pPr algn="just">
              <a:buBlip>
                <a:blip r:embed="rId2"/>
              </a:buBlip>
            </a:pPr>
            <a:r>
              <a:rPr lang="en-GB" dirty="0" smtClean="0">
                <a:solidFill>
                  <a:schemeClr val="tx1"/>
                </a:solidFill>
              </a:rPr>
              <a:t>Results of INPRO are evidence-based </a:t>
            </a:r>
            <a:r>
              <a:rPr lang="en-GB" dirty="0">
                <a:solidFill>
                  <a:srgbClr val="FFC000"/>
                </a:solidFill>
              </a:rPr>
              <a:t>recommendations for the development </a:t>
            </a:r>
            <a:r>
              <a:rPr lang="en-GB" dirty="0">
                <a:solidFill>
                  <a:schemeClr val="tx1"/>
                </a:solidFill>
              </a:rPr>
              <a:t>of national </a:t>
            </a:r>
            <a:r>
              <a:rPr lang="en-GB" dirty="0" smtClean="0">
                <a:solidFill>
                  <a:schemeClr val="tx1"/>
                </a:solidFill>
              </a:rPr>
              <a:t>nuclear power programmes in </a:t>
            </a:r>
            <a:r>
              <a:rPr lang="en-GB" dirty="0">
                <a:solidFill>
                  <a:schemeClr val="tx1"/>
                </a:solidFill>
              </a:rPr>
              <a:t>tight integration with leading nuclear countries.</a:t>
            </a:r>
            <a:endParaRPr lang="en-GB" dirty="0" smtClean="0">
              <a:solidFill>
                <a:schemeClr val="tx1"/>
              </a:solidFill>
            </a:endParaRPr>
          </a:p>
          <a:p>
            <a:pPr marL="0" indent="0" algn="just">
              <a:buNone/>
            </a:pPr>
            <a:endParaRPr lang="en-GB" sz="800" dirty="0" smtClean="0">
              <a:solidFill>
                <a:schemeClr val="tx1"/>
              </a:solidFill>
            </a:endParaRPr>
          </a:p>
          <a:p>
            <a:pPr algn="just">
              <a:buBlip>
                <a:blip r:embed="rId2"/>
              </a:buBlip>
            </a:pPr>
            <a:endParaRPr lang="en-GB" sz="1800" dirty="0">
              <a:solidFill>
                <a:srgbClr val="FFFFFF"/>
              </a:solidFill>
            </a:endParaRPr>
          </a:p>
          <a:p>
            <a:pPr marL="0" indent="0" algn="just">
              <a:buNone/>
            </a:pPr>
            <a:endParaRPr lang="en-GB" sz="1800" dirty="0" smtClean="0">
              <a:solidFill>
                <a:srgbClr val="FFFF00"/>
              </a:solidFill>
            </a:endParaRPr>
          </a:p>
        </p:txBody>
      </p:sp>
      <p:sp>
        <p:nvSpPr>
          <p:cNvPr id="6" name="Slide Number Placeholder 5"/>
          <p:cNvSpPr>
            <a:spLocks noGrp="1"/>
          </p:cNvSpPr>
          <p:nvPr>
            <p:ph type="sldNum" sz="quarter" idx="12"/>
          </p:nvPr>
        </p:nvSpPr>
        <p:spPr/>
        <p:txBody>
          <a:bodyPr/>
          <a:lstStyle/>
          <a:p>
            <a:pPr>
              <a:defRPr/>
            </a:pPr>
            <a:fld id="{D2E3F6B6-0B5A-47E5-A342-49C590635EFA}" type="slidenum">
              <a:rPr lang="en-GB" smtClean="0"/>
              <a:pPr>
                <a:defRPr/>
              </a:pPr>
              <a:t>27</a:t>
            </a:fld>
            <a:endParaRPr lang="en-GB" dirty="0"/>
          </a:p>
        </p:txBody>
      </p:sp>
    </p:spTree>
    <p:extLst>
      <p:ext uri="{BB962C8B-B14F-4D97-AF65-F5344CB8AC3E}">
        <p14:creationId xmlns:p14="http://schemas.microsoft.com/office/powerpoint/2010/main" val="11527501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23528" y="1268760"/>
            <a:ext cx="8280920" cy="2592288"/>
          </a:xfrm>
        </p:spPr>
        <p:txBody>
          <a:bodyPr/>
          <a:lstStyle/>
          <a:p>
            <a:pPr eaLnBrk="1" hangingPunct="1"/>
            <a:r>
              <a:rPr lang="en-GB" sz="4000" dirty="0" smtClean="0">
                <a:ea typeface="ＭＳ Ｐゴシック" pitchFamily="34" charset="-128"/>
              </a:rPr>
              <a:t/>
            </a:r>
            <a:br>
              <a:rPr lang="en-GB" sz="4000" dirty="0" smtClean="0">
                <a:ea typeface="ＭＳ Ｐゴシック" pitchFamily="34" charset="-128"/>
              </a:rPr>
            </a:br>
            <a:r>
              <a:rPr lang="en-GB" sz="4000" dirty="0" smtClean="0">
                <a:ea typeface="ＭＳ Ｐゴシック" pitchFamily="34" charset="-128"/>
              </a:rPr>
              <a:t>THANK YOU!</a:t>
            </a:r>
            <a:br>
              <a:rPr lang="en-GB" sz="4000" dirty="0" smtClean="0">
                <a:ea typeface="ＭＳ Ｐゴシック" pitchFamily="34" charset="-128"/>
              </a:rPr>
            </a:br>
            <a:r>
              <a:rPr lang="en-GB" sz="4000" dirty="0" smtClean="0">
                <a:ea typeface="ＭＳ Ｐゴシック" pitchFamily="34" charset="-128"/>
              </a:rPr>
              <a:t/>
            </a:r>
            <a:br>
              <a:rPr lang="en-GB" sz="4000" dirty="0" smtClean="0">
                <a:ea typeface="ＭＳ Ｐゴシック" pitchFamily="34" charset="-128"/>
              </a:rPr>
            </a:br>
            <a:r>
              <a:rPr lang="en-GB" sz="4000" dirty="0" smtClean="0">
                <a:solidFill>
                  <a:srgbClr val="FFFFFF"/>
                </a:solidFill>
                <a:ea typeface="ＭＳ Ｐゴシック" pitchFamily="34" charset="-128"/>
              </a:rPr>
              <a:t>Please, go for more detail to: </a:t>
            </a:r>
            <a:r>
              <a:rPr lang="en-GB" sz="4000" dirty="0">
                <a:solidFill>
                  <a:srgbClr val="FFFFFF"/>
                </a:solidFill>
                <a:ea typeface="ＭＳ Ｐゴシック" pitchFamily="34" charset="-128"/>
              </a:rPr>
              <a:t/>
            </a:r>
            <a:br>
              <a:rPr lang="en-GB" sz="4000" dirty="0">
                <a:solidFill>
                  <a:srgbClr val="FFFFFF"/>
                </a:solidFill>
                <a:ea typeface="ＭＳ Ｐゴシック" pitchFamily="34" charset="-128"/>
              </a:rPr>
            </a:br>
            <a:r>
              <a:rPr lang="en-GB" sz="4000" dirty="0" smtClean="0">
                <a:solidFill>
                  <a:srgbClr val="FFFFFF"/>
                </a:solidFill>
                <a:ea typeface="ＭＳ Ｐゴシック" pitchFamily="34" charset="-128"/>
              </a:rPr>
              <a:t>http://www.iaea.org/INPRO/</a:t>
            </a:r>
            <a:r>
              <a:rPr lang="en-GB" sz="4000" i="1" dirty="0">
                <a:solidFill>
                  <a:srgbClr val="FFFFFF"/>
                </a:solidFill>
                <a:ea typeface="ＭＳ Ｐゴシック" pitchFamily="34" charset="-128"/>
              </a:rPr>
              <a:t/>
            </a:r>
            <a:br>
              <a:rPr lang="en-GB" sz="4000" i="1" dirty="0">
                <a:solidFill>
                  <a:srgbClr val="FFFFFF"/>
                </a:solidFill>
                <a:ea typeface="ＭＳ Ｐゴシック" pitchFamily="34" charset="-128"/>
              </a:rPr>
            </a:br>
            <a:r>
              <a:rPr lang="en-GB" dirty="0" smtClean="0">
                <a:ea typeface="ＭＳ Ｐゴシック" pitchFamily="34" charset="-128"/>
              </a:rPr>
              <a:t/>
            </a:r>
            <a:br>
              <a:rPr lang="en-GB" dirty="0" smtClean="0">
                <a:ea typeface="ＭＳ Ｐゴシック" pitchFamily="34" charset="-128"/>
              </a:rPr>
            </a:br>
            <a:r>
              <a:rPr lang="en-GB" sz="2800" dirty="0" smtClean="0">
                <a:ea typeface="ＭＳ Ｐゴシック" pitchFamily="34" charset="-128"/>
              </a:rPr>
              <a:t>Vladimir KUZNETSOV</a:t>
            </a:r>
            <a:br>
              <a:rPr lang="en-GB" sz="2800" dirty="0" smtClean="0">
                <a:ea typeface="ＭＳ Ｐゴシック" pitchFamily="34" charset="-128"/>
              </a:rPr>
            </a:br>
            <a:r>
              <a:rPr lang="en-GB" sz="2800" dirty="0" smtClean="0">
                <a:ea typeface="ＭＳ Ｐゴシック" pitchFamily="34" charset="-128"/>
                <a:hlinkClick r:id="rId3"/>
              </a:rPr>
              <a:t>V.Kuznetsov@iaea.org</a:t>
            </a:r>
            <a:r>
              <a:rPr lang="en-GB" sz="2800" dirty="0" smtClean="0">
                <a:ea typeface="ＭＳ Ｐゴシック" pitchFamily="34" charset="-128"/>
              </a:rPr>
              <a:t> </a:t>
            </a:r>
          </a:p>
        </p:txBody>
      </p:sp>
    </p:spTree>
    <p:extLst>
      <p:ext uri="{BB962C8B-B14F-4D97-AF65-F5344CB8AC3E}">
        <p14:creationId xmlns:p14="http://schemas.microsoft.com/office/powerpoint/2010/main" val="95330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244396E-259D-4B4E-821F-ABA103E5E07B}" type="slidenum">
              <a:rPr lang="en-GB"/>
              <a:pPr>
                <a:defRPr/>
              </a:pPr>
              <a:t>3</a:t>
            </a:fld>
            <a:endParaRPr lang="en-GB" dirty="0"/>
          </a:p>
        </p:txBody>
      </p:sp>
      <p:sp>
        <p:nvSpPr>
          <p:cNvPr id="24579" name="Rectangle 6"/>
          <p:cNvSpPr>
            <a:spLocks noGrp="1" noChangeArrowheads="1"/>
          </p:cNvSpPr>
          <p:nvPr>
            <p:ph type="title"/>
          </p:nvPr>
        </p:nvSpPr>
        <p:spPr/>
        <p:txBody>
          <a:bodyPr/>
          <a:lstStyle/>
          <a:p>
            <a:pPr eaLnBrk="1" hangingPunct="1"/>
            <a:r>
              <a:rPr lang="en-US" dirty="0" smtClean="0"/>
              <a:t>INPRO Membership 2001-2013</a:t>
            </a:r>
            <a:endParaRPr lang="en-GB"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052736"/>
            <a:ext cx="7617852" cy="4032448"/>
          </a:xfrm>
          <a:prstGeom prst="rect">
            <a:avLst/>
          </a:prstGeom>
        </p:spPr>
      </p:pic>
      <p:sp>
        <p:nvSpPr>
          <p:cNvPr id="3" name="TextBox 2"/>
          <p:cNvSpPr txBox="1"/>
          <p:nvPr/>
        </p:nvSpPr>
        <p:spPr>
          <a:xfrm>
            <a:off x="107504" y="5013176"/>
            <a:ext cx="9001000" cy="1200329"/>
          </a:xfrm>
          <a:prstGeom prst="rect">
            <a:avLst/>
          </a:prstGeom>
          <a:noFill/>
        </p:spPr>
        <p:txBody>
          <a:bodyPr wrap="square" rtlCol="0">
            <a:spAutoFit/>
          </a:bodyPr>
          <a:lstStyle/>
          <a:p>
            <a:pPr algn="just"/>
            <a:r>
              <a:rPr lang="en-GB" sz="1800" dirty="0" smtClean="0">
                <a:latin typeface="Calibri" pitchFamily="34" charset="0"/>
              </a:rPr>
              <a:t>Look </a:t>
            </a:r>
            <a:r>
              <a:rPr lang="en-GB" sz="1800" dirty="0">
                <a:latin typeface="Calibri" pitchFamily="34" charset="0"/>
              </a:rPr>
              <a:t>how many countries have jointed the INPRO. </a:t>
            </a:r>
            <a:r>
              <a:rPr lang="en-GB" sz="1800" dirty="0" smtClean="0">
                <a:latin typeface="Calibri" pitchFamily="34" charset="0"/>
              </a:rPr>
              <a:t>Among </a:t>
            </a:r>
            <a:r>
              <a:rPr lang="en-GB" sz="1800" dirty="0">
                <a:latin typeface="Calibri" pitchFamily="34" charset="0"/>
              </a:rPr>
              <a:t>these countries are those that hold technologies and those that are willing to use these technologies. But all of us are working in harmony to achieve better results and to jointly satisfy the future needs of the </a:t>
            </a:r>
            <a:r>
              <a:rPr lang="en-GB" sz="1800" dirty="0" smtClean="0">
                <a:latin typeface="Calibri" pitchFamily="34" charset="0"/>
              </a:rPr>
              <a:t>mankind.</a:t>
            </a:r>
            <a:endParaRPr lang="en-GB" sz="1800"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7308304" cy="762000"/>
          </a:xfrm>
        </p:spPr>
        <p:txBody>
          <a:bodyPr/>
          <a:lstStyle/>
          <a:p>
            <a:pPr algn="ctr"/>
            <a:r>
              <a:rPr lang="en-GB" sz="2400" dirty="0" smtClean="0"/>
              <a:t>INTEGRATION OF INPRO PROJECTS</a:t>
            </a:r>
            <a:endParaRPr lang="en-GB" sz="2800" dirty="0"/>
          </a:p>
        </p:txBody>
      </p:sp>
      <p:sp>
        <p:nvSpPr>
          <p:cNvPr id="6" name="Slide Number Placeholder 5"/>
          <p:cNvSpPr>
            <a:spLocks noGrp="1"/>
          </p:cNvSpPr>
          <p:nvPr>
            <p:ph type="sldNum" sz="quarter" idx="12"/>
          </p:nvPr>
        </p:nvSpPr>
        <p:spPr/>
        <p:txBody>
          <a:bodyPr/>
          <a:lstStyle/>
          <a:p>
            <a:pPr>
              <a:defRPr/>
            </a:pPr>
            <a:fld id="{D2E3F6B6-0B5A-47E5-A342-49C590635EFA}" type="slidenum">
              <a:rPr lang="en-GB" smtClean="0"/>
              <a:pPr>
                <a:defRPr/>
              </a:pPr>
              <a:t>4</a:t>
            </a:fld>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1632376165"/>
              </p:ext>
            </p:extLst>
          </p:nvPr>
        </p:nvGraphicFramePr>
        <p:xfrm>
          <a:off x="596900" y="1193800"/>
          <a:ext cx="8102600" cy="5054600"/>
        </p:xfrm>
        <a:graphic>
          <a:graphicData uri="http://schemas.openxmlformats.org/presentationml/2006/ole">
            <mc:AlternateContent xmlns:mc="http://schemas.openxmlformats.org/markup-compatibility/2006">
              <mc:Choice xmlns:v="urn:schemas-microsoft-com:vml" Requires="v">
                <p:oleObj spid="_x0000_s3076" name="Document" r:id="rId4" imgW="9804200" imgH="6115557" progId="Word.Document.12">
                  <p:embed/>
                </p:oleObj>
              </mc:Choice>
              <mc:Fallback>
                <p:oleObj name="Document" r:id="rId4" imgW="9804200" imgH="6115557" progId="Word.Document.12">
                  <p:embed/>
                  <p:pic>
                    <p:nvPicPr>
                      <p:cNvPr id="0" name=""/>
                      <p:cNvPicPr>
                        <a:picLocks noChangeAspect="1" noChangeArrowheads="1"/>
                      </p:cNvPicPr>
                      <p:nvPr/>
                    </p:nvPicPr>
                    <p:blipFill>
                      <a:blip r:embed="rId5"/>
                      <a:srcRect/>
                      <a:stretch>
                        <a:fillRect/>
                      </a:stretch>
                    </p:blipFill>
                    <p:spPr bwMode="auto">
                      <a:xfrm>
                        <a:off x="596900" y="1193800"/>
                        <a:ext cx="8102600" cy="505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85196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2"/>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eaLnBrk="1" hangingPunct="1"/>
            <a:fld id="{09585F3C-C590-43DE-BD27-FA8252EDC687}" type="slidenum">
              <a:rPr lang="en-GB" sz="2000" smtClean="0">
                <a:solidFill>
                  <a:srgbClr val="D5D7D8"/>
                </a:solidFill>
              </a:rPr>
              <a:pPr eaLnBrk="1" hangingPunct="1"/>
              <a:t>5</a:t>
            </a:fld>
            <a:endParaRPr lang="en-GB" sz="2000" smtClean="0">
              <a:solidFill>
                <a:srgbClr val="D5D7D8"/>
              </a:solidFill>
            </a:endParaRPr>
          </a:p>
        </p:txBody>
      </p:sp>
      <p:sp>
        <p:nvSpPr>
          <p:cNvPr id="15363" name="Rectangle 2"/>
          <p:cNvSpPr>
            <a:spLocks noGrp="1" noChangeArrowheads="1"/>
          </p:cNvSpPr>
          <p:nvPr>
            <p:ph type="title"/>
          </p:nvPr>
        </p:nvSpPr>
        <p:spPr/>
        <p:txBody>
          <a:bodyPr/>
          <a:lstStyle/>
          <a:p>
            <a:pPr eaLnBrk="1" hangingPunct="1"/>
            <a:r>
              <a:rPr lang="en-GB" dirty="0" smtClean="0">
                <a:solidFill>
                  <a:schemeClr val="folHlink"/>
                </a:solidFill>
              </a:rPr>
              <a:t>Holistic nature of INPRO Methodology</a:t>
            </a:r>
          </a:p>
        </p:txBody>
      </p:sp>
      <p:sp>
        <p:nvSpPr>
          <p:cNvPr id="15364" name="Rectangle 3"/>
          <p:cNvSpPr>
            <a:spLocks noChangeArrowheads="1"/>
          </p:cNvSpPr>
          <p:nvPr/>
        </p:nvSpPr>
        <p:spPr bwMode="auto">
          <a:xfrm>
            <a:off x="1813507" y="908720"/>
            <a:ext cx="47147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ja-JP" sz="2800" b="1" dirty="0" smtClean="0">
                <a:ea typeface="ＭＳ Ｐゴシック" charset="-128"/>
              </a:rPr>
              <a:t>NES </a:t>
            </a:r>
            <a:r>
              <a:rPr lang="en-US" altLang="ja-JP" sz="2800" b="1" dirty="0">
                <a:ea typeface="ＭＳ Ｐゴシック" charset="-128"/>
              </a:rPr>
              <a:t>includes</a:t>
            </a:r>
            <a:r>
              <a:rPr lang="en-US" altLang="ja-JP" sz="2800" b="1" dirty="0">
                <a:solidFill>
                  <a:srgbClr val="FFFFCC"/>
                </a:solidFill>
                <a:ea typeface="ＭＳ Ｐゴシック" charset="-128"/>
              </a:rPr>
              <a:t> </a:t>
            </a:r>
            <a:r>
              <a:rPr lang="en-US" altLang="ja-JP" sz="2800" b="1" dirty="0">
                <a:ea typeface="ＭＳ Ｐゴシック" charset="-128"/>
              </a:rPr>
              <a:t>all components </a:t>
            </a:r>
            <a:endParaRPr lang="en-GB" sz="2800" b="1" dirty="0"/>
          </a:p>
        </p:txBody>
      </p:sp>
      <p:pic>
        <p:nvPicPr>
          <p:cNvPr id="1536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495" y="1340768"/>
            <a:ext cx="6058817" cy="41717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3568" y="5445224"/>
            <a:ext cx="8208912" cy="707886"/>
          </a:xfrm>
          <a:prstGeom prst="rect">
            <a:avLst/>
          </a:prstGeom>
          <a:noFill/>
        </p:spPr>
        <p:txBody>
          <a:bodyPr wrap="square" rtlCol="0">
            <a:spAutoFit/>
          </a:bodyPr>
          <a:lstStyle/>
          <a:p>
            <a:pPr algn="just"/>
            <a:r>
              <a:rPr lang="en-GB" sz="2000" dirty="0" smtClean="0"/>
              <a:t>What INPRO is </a:t>
            </a:r>
            <a:r>
              <a:rPr lang="en-GB" sz="2000" dirty="0"/>
              <a:t>offering to people – a holistic working level mechanism for paving stability on national and regional levels and </a:t>
            </a:r>
            <a:r>
              <a:rPr lang="en-GB" sz="2000" dirty="0" smtClean="0"/>
              <a:t>globally.</a:t>
            </a:r>
            <a:endParaRPr lang="en-GB" sz="2000" dirty="0"/>
          </a:p>
        </p:txBody>
      </p:sp>
    </p:spTree>
    <p:extLst>
      <p:ext uri="{BB962C8B-B14F-4D97-AF65-F5344CB8AC3E}">
        <p14:creationId xmlns:p14="http://schemas.microsoft.com/office/powerpoint/2010/main" val="2082225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7308304" cy="762000"/>
          </a:xfrm>
        </p:spPr>
        <p:txBody>
          <a:bodyPr/>
          <a:lstStyle/>
          <a:p>
            <a:pPr algn="ctr"/>
            <a:r>
              <a:rPr lang="en-GB" sz="2000" dirty="0" smtClean="0">
                <a:latin typeface="+mn-lt"/>
              </a:rPr>
              <a:t>INPRO Project 1: National long-range nuclear energy Strategies </a:t>
            </a:r>
            <a:endParaRPr lang="en-GB" sz="2000" dirty="0">
              <a:latin typeface="+mn-lt"/>
            </a:endParaRPr>
          </a:p>
        </p:txBody>
      </p:sp>
      <p:sp>
        <p:nvSpPr>
          <p:cNvPr id="3" name="Content Placeholder 2"/>
          <p:cNvSpPr>
            <a:spLocks noGrp="1"/>
          </p:cNvSpPr>
          <p:nvPr>
            <p:ph idx="1"/>
          </p:nvPr>
        </p:nvSpPr>
        <p:spPr>
          <a:xfrm>
            <a:off x="323528" y="1124745"/>
            <a:ext cx="8593138" cy="1656184"/>
          </a:xfrm>
        </p:spPr>
        <p:txBody>
          <a:bodyPr/>
          <a:lstStyle/>
          <a:p>
            <a:pPr marL="0" lvl="1" indent="0">
              <a:buNone/>
            </a:pPr>
            <a:r>
              <a:rPr lang="en-GB" sz="2400" dirty="0" smtClean="0">
                <a:latin typeface="Arial" pitchFamily="34" charset="0"/>
                <a:cs typeface="Arial" pitchFamily="34" charset="0"/>
              </a:rPr>
              <a:t>INPRO Methodology for nuclear energy system assessment  - a comprehensive set of internationally agreed basic principles, requirements and criteria in the important areas of </a:t>
            </a:r>
            <a:r>
              <a:rPr lang="en-GB" sz="2400" i="1" dirty="0" smtClean="0">
                <a:solidFill>
                  <a:srgbClr val="FFFF00"/>
                </a:solidFill>
                <a:latin typeface="Arial" pitchFamily="34" charset="0"/>
                <a:cs typeface="Arial" pitchFamily="34" charset="0"/>
              </a:rPr>
              <a:t>economics, safety, waste management, proliferation resistance, physical protection, environment and infrastructure</a:t>
            </a:r>
          </a:p>
          <a:p>
            <a:pPr marL="0" indent="0">
              <a:buNone/>
            </a:pPr>
            <a:endParaRPr lang="en-GB" dirty="0" smtClean="0">
              <a:solidFill>
                <a:srgbClr val="FFFF00"/>
              </a:solidFill>
            </a:endParaRPr>
          </a:p>
          <a:p>
            <a:pPr marL="0" indent="0">
              <a:buNone/>
            </a:pPr>
            <a:endParaRPr lang="en-GB" dirty="0" smtClean="0">
              <a:solidFill>
                <a:srgbClr val="FFFF00"/>
              </a:solidFill>
            </a:endParaRPr>
          </a:p>
          <a:p>
            <a:pPr marL="0" indent="0">
              <a:buNone/>
            </a:pPr>
            <a:endParaRPr lang="en-GB" dirty="0" smtClean="0">
              <a:solidFill>
                <a:srgbClr val="FFFF00"/>
              </a:solidFill>
            </a:endParaRPr>
          </a:p>
          <a:p>
            <a:pPr marL="0" indent="0">
              <a:buNone/>
            </a:pPr>
            <a:endParaRPr lang="en-GB" dirty="0" smtClean="0">
              <a:solidFill>
                <a:srgbClr val="FFFF00"/>
              </a:solidFill>
            </a:endParaRPr>
          </a:p>
          <a:p>
            <a:pPr marL="0" indent="0">
              <a:buNone/>
            </a:pPr>
            <a:endParaRPr lang="en-GB" dirty="0" smtClean="0">
              <a:solidFill>
                <a:srgbClr val="FFFF00"/>
              </a:solidFill>
            </a:endParaRPr>
          </a:p>
          <a:p>
            <a:pPr marL="0" indent="0">
              <a:buNone/>
            </a:pPr>
            <a:r>
              <a:rPr lang="en-GB" dirty="0" smtClean="0">
                <a:solidFill>
                  <a:srgbClr val="FFFF00"/>
                </a:solidFill>
              </a:rPr>
              <a:t>  </a:t>
            </a:r>
          </a:p>
          <a:p>
            <a:pPr>
              <a:buNone/>
            </a:pPr>
            <a:endParaRPr lang="en-GB" dirty="0" smtClean="0"/>
          </a:p>
          <a:p>
            <a:pPr marL="457200" lvl="1" indent="0">
              <a:buNone/>
            </a:pPr>
            <a:endParaRPr lang="en-GB" dirty="0"/>
          </a:p>
        </p:txBody>
      </p:sp>
      <p:sp>
        <p:nvSpPr>
          <p:cNvPr id="6" name="Slide Number Placeholder 5"/>
          <p:cNvSpPr>
            <a:spLocks noGrp="1"/>
          </p:cNvSpPr>
          <p:nvPr>
            <p:ph type="sldNum" sz="quarter" idx="12"/>
          </p:nvPr>
        </p:nvSpPr>
        <p:spPr/>
        <p:txBody>
          <a:bodyPr/>
          <a:lstStyle/>
          <a:p>
            <a:pPr>
              <a:defRPr/>
            </a:pPr>
            <a:fld id="{D2E3F6B6-0B5A-47E5-A342-49C590635EFA}" type="slidenum">
              <a:rPr lang="en-GB" smtClean="0"/>
              <a:pPr>
                <a:defRPr/>
              </a:pPr>
              <a:t>6</a:t>
            </a:fld>
            <a:endParaRPr lang="en-GB" dirty="0"/>
          </a:p>
        </p:txBody>
      </p:sp>
      <p:sp>
        <p:nvSpPr>
          <p:cNvPr id="5" name="Rectangle 4"/>
          <p:cNvSpPr/>
          <p:nvPr/>
        </p:nvSpPr>
        <p:spPr>
          <a:xfrm>
            <a:off x="539552" y="1196752"/>
            <a:ext cx="8496944" cy="830997"/>
          </a:xfrm>
          <a:prstGeom prst="rect">
            <a:avLst/>
          </a:prstGeom>
        </p:spPr>
        <p:txBody>
          <a:bodyPr wrap="square">
            <a:spAutoFit/>
          </a:bodyPr>
          <a:lstStyle/>
          <a:p>
            <a:pPr>
              <a:buFont typeface="Wingdings" pitchFamily="2" charset="2"/>
              <a:buChar char="Ø"/>
            </a:pPr>
            <a:endParaRPr lang="en-GB" sz="1600" b="0" dirty="0" smtClean="0">
              <a:solidFill>
                <a:srgbClr val="FFFFFF"/>
              </a:solidFill>
              <a:latin typeface="Arial"/>
            </a:endParaRPr>
          </a:p>
          <a:p>
            <a:pPr>
              <a:buFont typeface="Wingdings" pitchFamily="2" charset="2"/>
              <a:buChar char="Ø"/>
            </a:pPr>
            <a:endParaRPr lang="en-GB" sz="1600" b="0" dirty="0" smtClean="0">
              <a:solidFill>
                <a:srgbClr val="FFFFFF"/>
              </a:solidFill>
              <a:latin typeface="Arial"/>
            </a:endParaRPr>
          </a:p>
          <a:p>
            <a:endParaRPr lang="ru-RU" sz="1600" b="0" dirty="0">
              <a:solidFill>
                <a:srgbClr val="FFFFFF"/>
              </a:solidFill>
              <a:latin typeface="Arial"/>
            </a:endParaRPr>
          </a:p>
        </p:txBody>
      </p:sp>
      <p:pic>
        <p:nvPicPr>
          <p:cNvPr id="60418" name="Picture 2" descr="Structure of the INPRO methodology"/>
          <p:cNvPicPr>
            <a:picLocks noChangeAspect="1" noChangeArrowheads="1"/>
          </p:cNvPicPr>
          <p:nvPr/>
        </p:nvPicPr>
        <p:blipFill>
          <a:blip r:embed="rId2" cstate="print"/>
          <a:srcRect/>
          <a:stretch>
            <a:fillRect/>
          </a:stretch>
        </p:blipFill>
        <p:spPr bwMode="auto">
          <a:xfrm>
            <a:off x="4563388" y="3212976"/>
            <a:ext cx="4478819" cy="3168352"/>
          </a:xfrm>
          <a:prstGeom prst="rect">
            <a:avLst/>
          </a:prstGeom>
          <a:noFill/>
        </p:spPr>
      </p:pic>
      <p:sp>
        <p:nvSpPr>
          <p:cNvPr id="8" name="TextBox 7"/>
          <p:cNvSpPr txBox="1"/>
          <p:nvPr/>
        </p:nvSpPr>
        <p:spPr>
          <a:xfrm>
            <a:off x="-252536" y="3068960"/>
            <a:ext cx="4824536" cy="3093154"/>
          </a:xfrm>
          <a:prstGeom prst="rect">
            <a:avLst/>
          </a:prstGeom>
          <a:noFill/>
        </p:spPr>
        <p:txBody>
          <a:bodyPr wrap="square" rtlCol="0">
            <a:spAutoFit/>
          </a:bodyPr>
          <a:lstStyle/>
          <a:p>
            <a:pPr marL="719138" lvl="1" indent="-261938">
              <a:buFont typeface="Wingdings" pitchFamily="2" charset="2"/>
              <a:buChar char="Ø"/>
            </a:pPr>
            <a:endParaRPr lang="en-GB" sz="1500" b="0" i="1" dirty="0" smtClean="0">
              <a:solidFill>
                <a:srgbClr val="FFFF00"/>
              </a:solidFill>
              <a:latin typeface="Arial"/>
            </a:endParaRPr>
          </a:p>
          <a:p>
            <a:pPr marL="719138" lvl="1" indent="-261938">
              <a:buFont typeface="Wingdings" pitchFamily="2" charset="2"/>
              <a:buChar char="Ø"/>
            </a:pPr>
            <a:r>
              <a:rPr lang="en-GB" sz="2000" b="0" dirty="0" smtClean="0">
                <a:solidFill>
                  <a:srgbClr val="EAEAEA"/>
                </a:solidFill>
                <a:latin typeface="Arial"/>
              </a:rPr>
              <a:t>14 Basic Principles, 52 User Requirements, ~150 Criteria with indicators and acceptance limits</a:t>
            </a:r>
            <a:endParaRPr lang="en-US" sz="2000" b="0" dirty="0" smtClean="0">
              <a:solidFill>
                <a:srgbClr val="EAEAEA"/>
              </a:solidFill>
              <a:latin typeface="Arial"/>
            </a:endParaRPr>
          </a:p>
          <a:p>
            <a:pPr marL="719138" lvl="1" indent="-261938">
              <a:buFont typeface="Wingdings" pitchFamily="2" charset="2"/>
              <a:buChar char="Ø"/>
            </a:pPr>
            <a:r>
              <a:rPr lang="en-GB" sz="2000" b="0" dirty="0" smtClean="0">
                <a:solidFill>
                  <a:srgbClr val="FFFF00"/>
                </a:solidFill>
                <a:latin typeface="Arial"/>
              </a:rPr>
              <a:t>Meeting the INPRO criteria in all of the areas ensures sustainability of nuclear energy system and its high potential to meet growing energy demand throughout the present century.</a:t>
            </a:r>
          </a:p>
        </p:txBody>
      </p:sp>
    </p:spTree>
    <p:extLst>
      <p:ext uri="{BB962C8B-B14F-4D97-AF65-F5344CB8AC3E}">
        <p14:creationId xmlns:p14="http://schemas.microsoft.com/office/powerpoint/2010/main" val="3220961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7308304" cy="762000"/>
          </a:xfrm>
        </p:spPr>
        <p:txBody>
          <a:bodyPr/>
          <a:lstStyle/>
          <a:p>
            <a:pPr algn="ctr"/>
            <a:r>
              <a:rPr lang="en-GB" sz="2000" dirty="0" smtClean="0"/>
              <a:t>INTERNATIONAL PROJECT ON INNOVATIVE NUCLEAR REACTORS AND FUEL CYCLES (INPRO)</a:t>
            </a:r>
            <a:endParaRPr lang="en-GB" sz="2000" dirty="0"/>
          </a:p>
        </p:txBody>
      </p:sp>
      <p:sp>
        <p:nvSpPr>
          <p:cNvPr id="3" name="Content Placeholder 2"/>
          <p:cNvSpPr>
            <a:spLocks noGrp="1"/>
          </p:cNvSpPr>
          <p:nvPr>
            <p:ph idx="1"/>
          </p:nvPr>
        </p:nvSpPr>
        <p:spPr>
          <a:xfrm>
            <a:off x="323528" y="1124745"/>
            <a:ext cx="8593138" cy="1656184"/>
          </a:xfrm>
        </p:spPr>
        <p:txBody>
          <a:bodyPr/>
          <a:lstStyle/>
          <a:p>
            <a:pPr marL="0" indent="0">
              <a:buNone/>
            </a:pPr>
            <a:endParaRPr lang="en-GB" dirty="0" smtClean="0">
              <a:solidFill>
                <a:srgbClr val="FFFF00"/>
              </a:solidFill>
            </a:endParaRPr>
          </a:p>
          <a:p>
            <a:pPr marL="0" indent="0">
              <a:buNone/>
            </a:pPr>
            <a:endParaRPr lang="en-GB" dirty="0" smtClean="0">
              <a:solidFill>
                <a:srgbClr val="FFFF00"/>
              </a:solidFill>
            </a:endParaRPr>
          </a:p>
          <a:p>
            <a:pPr marL="0" indent="0">
              <a:buNone/>
            </a:pPr>
            <a:endParaRPr lang="en-GB" dirty="0" smtClean="0">
              <a:solidFill>
                <a:srgbClr val="FFFF00"/>
              </a:solidFill>
            </a:endParaRPr>
          </a:p>
          <a:p>
            <a:pPr marL="0" indent="0">
              <a:buNone/>
            </a:pPr>
            <a:endParaRPr lang="en-GB" dirty="0" smtClean="0">
              <a:solidFill>
                <a:srgbClr val="FFFF00"/>
              </a:solidFill>
            </a:endParaRPr>
          </a:p>
          <a:p>
            <a:pPr marL="0" indent="0">
              <a:buNone/>
            </a:pPr>
            <a:endParaRPr lang="en-GB" dirty="0" smtClean="0">
              <a:solidFill>
                <a:srgbClr val="FFFF00"/>
              </a:solidFill>
            </a:endParaRPr>
          </a:p>
          <a:p>
            <a:pPr marL="0" indent="0">
              <a:buNone/>
            </a:pPr>
            <a:endParaRPr lang="en-GB" dirty="0" smtClean="0">
              <a:solidFill>
                <a:srgbClr val="FFFF00"/>
              </a:solidFill>
            </a:endParaRPr>
          </a:p>
          <a:p>
            <a:pPr marL="0" indent="0">
              <a:buNone/>
            </a:pPr>
            <a:r>
              <a:rPr lang="en-GB" dirty="0" smtClean="0">
                <a:solidFill>
                  <a:srgbClr val="FFFF00"/>
                </a:solidFill>
              </a:rPr>
              <a:t>  </a:t>
            </a:r>
          </a:p>
          <a:p>
            <a:pPr>
              <a:buNone/>
            </a:pPr>
            <a:endParaRPr lang="en-GB" dirty="0" smtClean="0"/>
          </a:p>
          <a:p>
            <a:pPr marL="457200" lvl="1" indent="0">
              <a:buNone/>
            </a:pPr>
            <a:endParaRPr lang="en-GB" dirty="0"/>
          </a:p>
        </p:txBody>
      </p:sp>
      <p:sp>
        <p:nvSpPr>
          <p:cNvPr id="6" name="Slide Number Placeholder 5"/>
          <p:cNvSpPr>
            <a:spLocks noGrp="1"/>
          </p:cNvSpPr>
          <p:nvPr>
            <p:ph type="sldNum" sz="quarter" idx="12"/>
          </p:nvPr>
        </p:nvSpPr>
        <p:spPr/>
        <p:txBody>
          <a:bodyPr/>
          <a:lstStyle/>
          <a:p>
            <a:pPr>
              <a:defRPr/>
            </a:pPr>
            <a:fld id="{D2E3F6B6-0B5A-47E5-A342-49C590635EFA}" type="slidenum">
              <a:rPr lang="en-GB" smtClean="0"/>
              <a:pPr>
                <a:defRPr/>
              </a:pPr>
              <a:t>7</a:t>
            </a:fld>
            <a:endParaRPr lang="en-GB" dirty="0"/>
          </a:p>
        </p:txBody>
      </p:sp>
      <p:sp>
        <p:nvSpPr>
          <p:cNvPr id="5" name="Rectangle 4"/>
          <p:cNvSpPr/>
          <p:nvPr/>
        </p:nvSpPr>
        <p:spPr>
          <a:xfrm>
            <a:off x="539552" y="1196752"/>
            <a:ext cx="8496944" cy="2062103"/>
          </a:xfrm>
          <a:prstGeom prst="rect">
            <a:avLst/>
          </a:prstGeom>
        </p:spPr>
        <p:txBody>
          <a:bodyPr wrap="square">
            <a:spAutoFit/>
          </a:bodyPr>
          <a:lstStyle/>
          <a:p>
            <a:r>
              <a:rPr lang="en-GB" sz="1600" dirty="0" smtClean="0">
                <a:solidFill>
                  <a:srgbClr val="FFFF00"/>
                </a:solidFill>
                <a:latin typeface="Arial"/>
              </a:rPr>
              <a:t>INPRO CONCEPT OF SUSTAINABLITY</a:t>
            </a:r>
          </a:p>
          <a:p>
            <a:endParaRPr lang="en-GB" sz="1600" b="0" dirty="0" smtClean="0">
              <a:solidFill>
                <a:srgbClr val="FFFF00"/>
              </a:solidFill>
              <a:latin typeface="Arial"/>
            </a:endParaRPr>
          </a:p>
          <a:p>
            <a:pPr>
              <a:buFont typeface="Wingdings" pitchFamily="2" charset="2"/>
              <a:buChar char="ü"/>
            </a:pPr>
            <a:r>
              <a:rPr lang="en-US" sz="1600" b="0" i="1" dirty="0" err="1" smtClean="0">
                <a:solidFill>
                  <a:srgbClr val="FFFFFF"/>
                </a:solidFill>
                <a:latin typeface="Arial"/>
              </a:rPr>
              <a:t>Brundtland</a:t>
            </a:r>
            <a:r>
              <a:rPr lang="en-US" sz="1600" b="0" i="1" dirty="0" smtClean="0">
                <a:solidFill>
                  <a:srgbClr val="FFFFFF"/>
                </a:solidFill>
                <a:latin typeface="Arial"/>
              </a:rPr>
              <a:t> definition of sustainability</a:t>
            </a:r>
            <a:r>
              <a:rPr lang="en-US" sz="1600" b="0" dirty="0" smtClean="0">
                <a:solidFill>
                  <a:srgbClr val="FFFFFF"/>
                </a:solidFill>
                <a:latin typeface="Arial"/>
              </a:rPr>
              <a:t>: Development that meets the needs of the present without compromising the ability of future generations to meet their own needs. </a:t>
            </a:r>
          </a:p>
          <a:p>
            <a:endParaRPr lang="en-US" sz="1600" b="0" dirty="0" smtClean="0">
              <a:solidFill>
                <a:srgbClr val="FFFF00"/>
              </a:solidFill>
              <a:latin typeface="Arial"/>
            </a:endParaRPr>
          </a:p>
          <a:p>
            <a:endParaRPr lang="en-GB" sz="1600" b="0" dirty="0" smtClean="0">
              <a:solidFill>
                <a:srgbClr val="FFFF00"/>
              </a:solidFill>
              <a:latin typeface="Arial"/>
            </a:endParaRPr>
          </a:p>
          <a:p>
            <a:pPr>
              <a:buFont typeface="Wingdings" pitchFamily="2" charset="2"/>
              <a:buChar char="Ø"/>
            </a:pPr>
            <a:endParaRPr lang="en-GB" sz="1600" b="0" dirty="0" smtClean="0">
              <a:solidFill>
                <a:srgbClr val="FFFFFF"/>
              </a:solidFill>
              <a:latin typeface="Arial"/>
            </a:endParaRPr>
          </a:p>
          <a:p>
            <a:endParaRPr lang="ru-RU" sz="1600" b="0" dirty="0">
              <a:solidFill>
                <a:srgbClr val="FFFFFF"/>
              </a:solidFill>
              <a:latin typeface="Arial"/>
            </a:endParaRPr>
          </a:p>
        </p:txBody>
      </p:sp>
      <p:pic>
        <p:nvPicPr>
          <p:cNvPr id="295938" name="Picture 2"/>
          <p:cNvPicPr>
            <a:picLocks noChangeAspect="1" noChangeArrowheads="1"/>
          </p:cNvPicPr>
          <p:nvPr/>
        </p:nvPicPr>
        <p:blipFill>
          <a:blip r:embed="rId2" cstate="print"/>
          <a:srcRect/>
          <a:stretch>
            <a:fillRect/>
          </a:stretch>
        </p:blipFill>
        <p:spPr bwMode="auto">
          <a:xfrm>
            <a:off x="1979711" y="2348880"/>
            <a:ext cx="5372451" cy="3862547"/>
          </a:xfrm>
          <a:prstGeom prst="rect">
            <a:avLst/>
          </a:prstGeom>
          <a:noFill/>
          <a:ln w="9525">
            <a:noFill/>
            <a:miter lim="800000"/>
            <a:headEnd/>
            <a:tailEnd/>
          </a:ln>
        </p:spPr>
      </p:pic>
    </p:spTree>
    <p:extLst>
      <p:ext uri="{BB962C8B-B14F-4D97-AF65-F5344CB8AC3E}">
        <p14:creationId xmlns:p14="http://schemas.microsoft.com/office/powerpoint/2010/main" val="3620089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23528" y="116632"/>
            <a:ext cx="8820472" cy="762000"/>
          </a:xfrm>
        </p:spPr>
        <p:txBody>
          <a:bodyPr/>
          <a:lstStyle/>
          <a:p>
            <a:r>
              <a:rPr lang="en-GB" dirty="0">
                <a:solidFill>
                  <a:srgbClr val="ED8F05"/>
                </a:solidFill>
              </a:rPr>
              <a:t>Experience with </a:t>
            </a:r>
            <a:r>
              <a:rPr lang="en-GB" dirty="0" smtClean="0">
                <a:solidFill>
                  <a:srgbClr val="ED8F05"/>
                </a:solidFill>
              </a:rPr>
              <a:t>NESA</a:t>
            </a:r>
            <a:endParaRPr lang="en-GB" dirty="0">
              <a:solidFill>
                <a:srgbClr val="ED8F05"/>
              </a:solidFill>
            </a:endParaRPr>
          </a:p>
        </p:txBody>
      </p:sp>
      <p:sp>
        <p:nvSpPr>
          <p:cNvPr id="52227" name="Rectangle 3"/>
          <p:cNvSpPr>
            <a:spLocks noGrp="1" noChangeArrowheads="1"/>
          </p:cNvSpPr>
          <p:nvPr>
            <p:ph idx="1"/>
          </p:nvPr>
        </p:nvSpPr>
        <p:spPr>
          <a:xfrm>
            <a:off x="107504" y="1052736"/>
            <a:ext cx="5040560" cy="4572000"/>
          </a:xfrm>
        </p:spPr>
        <p:txBody>
          <a:bodyPr/>
          <a:lstStyle/>
          <a:p>
            <a:pPr>
              <a:buClr>
                <a:srgbClr val="FEFFCD"/>
              </a:buClr>
            </a:pPr>
            <a:r>
              <a:rPr lang="en-GB" sz="2800" b="1" dirty="0"/>
              <a:t>6 national assessments</a:t>
            </a:r>
          </a:p>
          <a:p>
            <a:pPr lvl="1">
              <a:buClr>
                <a:srgbClr val="FEFFCD"/>
              </a:buClr>
            </a:pPr>
            <a:r>
              <a:rPr lang="en-GB" sz="2400" b="1" dirty="0"/>
              <a:t>Argentina, Brazil, India, Republic of Korea as </a:t>
            </a:r>
            <a:r>
              <a:rPr lang="en-GB" sz="2400" b="1" dirty="0">
                <a:solidFill>
                  <a:srgbClr val="ED8F05"/>
                </a:solidFill>
              </a:rPr>
              <a:t>technology developer</a:t>
            </a:r>
            <a:r>
              <a:rPr lang="en-GB" sz="2400" b="1" dirty="0"/>
              <a:t>.</a:t>
            </a:r>
          </a:p>
          <a:p>
            <a:pPr lvl="1">
              <a:buClr>
                <a:srgbClr val="FEFFCD"/>
              </a:buClr>
            </a:pPr>
            <a:r>
              <a:rPr lang="en-GB" sz="2400" b="1" dirty="0" smtClean="0"/>
              <a:t>Armenia</a:t>
            </a:r>
            <a:r>
              <a:rPr lang="en-GB" sz="2400" b="1" dirty="0"/>
              <a:t>, and Ukraine as </a:t>
            </a:r>
            <a:r>
              <a:rPr lang="en-GB" sz="2400" b="1" dirty="0">
                <a:solidFill>
                  <a:srgbClr val="ED8F05"/>
                </a:solidFill>
              </a:rPr>
              <a:t>technology user</a:t>
            </a:r>
            <a:r>
              <a:rPr lang="en-GB" sz="2400" b="1" dirty="0"/>
              <a:t>.</a:t>
            </a:r>
          </a:p>
          <a:p>
            <a:pPr>
              <a:buClr>
                <a:srgbClr val="FEFFCD"/>
              </a:buClr>
            </a:pPr>
            <a:r>
              <a:rPr lang="en-GB" sz="2800" b="1" dirty="0" smtClean="0"/>
              <a:t>Results documented </a:t>
            </a:r>
            <a:br>
              <a:rPr lang="en-GB" sz="2800" b="1" dirty="0" smtClean="0"/>
            </a:br>
            <a:r>
              <a:rPr lang="en-GB" sz="2800" b="1" dirty="0" smtClean="0"/>
              <a:t>in IAEA report </a:t>
            </a:r>
            <a:br>
              <a:rPr lang="en-GB" sz="2800" b="1" dirty="0" smtClean="0"/>
            </a:br>
            <a:r>
              <a:rPr lang="en-GB" sz="2800" b="1" dirty="0" smtClean="0"/>
              <a:t>TECDOC-1636</a:t>
            </a:r>
            <a:endParaRPr lang="en-GB" sz="2800" b="1" dirty="0"/>
          </a:p>
          <a:p>
            <a:pPr>
              <a:buClr>
                <a:srgbClr val="FEFFCD"/>
              </a:buClr>
            </a:pPr>
            <a:endParaRPr lang="en-GB" sz="2800" b="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5730" y="980728"/>
            <a:ext cx="3583124" cy="505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5438AA2-A647-4DD3-8964-BF4D566E7557}" type="slidenum">
              <a:rPr lang="en-US" smtClean="0"/>
              <a:pPr/>
              <a:t>8</a:t>
            </a:fld>
            <a:endParaRPr lang="en-US"/>
          </a:p>
        </p:txBody>
      </p:sp>
    </p:spTree>
    <p:extLst>
      <p:ext uri="{BB962C8B-B14F-4D97-AF65-F5344CB8AC3E}">
        <p14:creationId xmlns:p14="http://schemas.microsoft.com/office/powerpoint/2010/main" val="1074515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845" y="116632"/>
            <a:ext cx="8532239" cy="887228"/>
          </a:xfrm>
        </p:spPr>
        <p:txBody>
          <a:bodyPr/>
          <a:lstStyle/>
          <a:p>
            <a:r>
              <a:rPr lang="en-GB" dirty="0" smtClean="0">
                <a:solidFill>
                  <a:srgbClr val="ED8F05"/>
                </a:solidFill>
              </a:rPr>
              <a:t>National NESA</a:t>
            </a:r>
            <a:endParaRPr lang="en-GB" dirty="0">
              <a:solidFill>
                <a:srgbClr val="ED8F05"/>
              </a:solidFill>
            </a:endParaRPr>
          </a:p>
        </p:txBody>
      </p:sp>
      <p:sp>
        <p:nvSpPr>
          <p:cNvPr id="3" name="Content Placeholder 2"/>
          <p:cNvSpPr>
            <a:spLocks noGrp="1"/>
          </p:cNvSpPr>
          <p:nvPr>
            <p:ph idx="1"/>
          </p:nvPr>
        </p:nvSpPr>
        <p:spPr>
          <a:xfrm>
            <a:off x="0" y="1124744"/>
            <a:ext cx="8820472" cy="5040560"/>
          </a:xfrm>
        </p:spPr>
        <p:txBody>
          <a:bodyPr/>
          <a:lstStyle/>
          <a:p>
            <a:pPr lvl="1">
              <a:buClr>
                <a:srgbClr val="FEFFCD"/>
              </a:buClr>
              <a:buNone/>
            </a:pPr>
            <a:r>
              <a:rPr lang="en-GB" sz="2400" dirty="0" smtClean="0">
                <a:solidFill>
                  <a:srgbClr val="FFFF00"/>
                </a:solidFill>
              </a:rPr>
              <a:t>Completed</a:t>
            </a:r>
          </a:p>
          <a:p>
            <a:pPr lvl="1">
              <a:buClr>
                <a:srgbClr val="FEFFCD"/>
              </a:buClr>
            </a:pPr>
            <a:r>
              <a:rPr lang="en-GB" sz="2400" dirty="0" smtClean="0"/>
              <a:t>Ukraine – part 1</a:t>
            </a:r>
          </a:p>
          <a:p>
            <a:pPr lvl="1">
              <a:buClr>
                <a:srgbClr val="FEFFCD"/>
              </a:buClr>
            </a:pPr>
            <a:r>
              <a:rPr lang="en-GB" sz="2400" dirty="0" smtClean="0"/>
              <a:t>Belarus</a:t>
            </a:r>
          </a:p>
          <a:p>
            <a:pPr lvl="1">
              <a:buClr>
                <a:srgbClr val="FEFFCD"/>
              </a:buClr>
              <a:buNone/>
            </a:pPr>
            <a:endParaRPr lang="en-GB" sz="1200" dirty="0" smtClean="0"/>
          </a:p>
          <a:p>
            <a:pPr lvl="1">
              <a:buClr>
                <a:srgbClr val="FEFFCD"/>
              </a:buClr>
              <a:buNone/>
            </a:pPr>
            <a:r>
              <a:rPr lang="en-GB" sz="2400" dirty="0" smtClean="0">
                <a:solidFill>
                  <a:srgbClr val="FFFF00"/>
                </a:solidFill>
              </a:rPr>
              <a:t>Ongoing </a:t>
            </a:r>
          </a:p>
          <a:p>
            <a:pPr lvl="1">
              <a:buClr>
                <a:srgbClr val="FEFFCD"/>
              </a:buClr>
            </a:pPr>
            <a:r>
              <a:rPr lang="en-GB" sz="2400" dirty="0" smtClean="0"/>
              <a:t>Ukraine – part 2</a:t>
            </a:r>
          </a:p>
          <a:p>
            <a:pPr lvl="1">
              <a:buClr>
                <a:srgbClr val="FEFFCD"/>
              </a:buClr>
            </a:pPr>
            <a:r>
              <a:rPr lang="en-GB" sz="2400" dirty="0" smtClean="0"/>
              <a:t>Indonesia</a:t>
            </a:r>
          </a:p>
          <a:p>
            <a:pPr lvl="1">
              <a:buClr>
                <a:srgbClr val="FEFFCD"/>
              </a:buClr>
            </a:pPr>
            <a:r>
              <a:rPr lang="en-GB" sz="2400" dirty="0" smtClean="0"/>
              <a:t>Romania</a:t>
            </a:r>
          </a:p>
          <a:p>
            <a:pPr lvl="1">
              <a:buClr>
                <a:srgbClr val="FEFFCD"/>
              </a:buClr>
              <a:buNone/>
            </a:pPr>
            <a:endParaRPr lang="en-GB" sz="1200" dirty="0" smtClean="0"/>
          </a:p>
          <a:p>
            <a:pPr lvl="1">
              <a:buClr>
                <a:srgbClr val="FEFFCD"/>
              </a:buClr>
              <a:buNone/>
            </a:pPr>
            <a:r>
              <a:rPr lang="en-GB" sz="2400" dirty="0" smtClean="0">
                <a:solidFill>
                  <a:srgbClr val="FFFF00"/>
                </a:solidFill>
              </a:rPr>
              <a:t>Planned </a:t>
            </a:r>
          </a:p>
          <a:p>
            <a:pPr lvl="1">
              <a:buClr>
                <a:srgbClr val="FEFFCD"/>
              </a:buClr>
            </a:pPr>
            <a:r>
              <a:rPr lang="en-GB" sz="2400" dirty="0" smtClean="0"/>
              <a:t>Kazakhstan</a:t>
            </a:r>
          </a:p>
          <a:p>
            <a:pPr lvl="1">
              <a:buClr>
                <a:srgbClr val="FEFFCD"/>
              </a:buClr>
            </a:pPr>
            <a:r>
              <a:rPr lang="en-GB" sz="2400" dirty="0" smtClean="0"/>
              <a:t>Several other countries</a:t>
            </a:r>
            <a:endParaRPr lang="en-GB" sz="2400" dirty="0"/>
          </a:p>
          <a:p>
            <a:pPr>
              <a:buClr>
                <a:srgbClr val="FEFFCD"/>
              </a:buClr>
            </a:pPr>
            <a:r>
              <a:rPr lang="en-GB" dirty="0" smtClean="0"/>
              <a:t>     </a:t>
            </a:r>
            <a:endParaRPr lang="en-GB" dirty="0"/>
          </a:p>
        </p:txBody>
      </p:sp>
      <p:sp>
        <p:nvSpPr>
          <p:cNvPr id="4" name="Slide Number Placeholder 3"/>
          <p:cNvSpPr>
            <a:spLocks noGrp="1"/>
          </p:cNvSpPr>
          <p:nvPr>
            <p:ph type="sldNum" sz="quarter" idx="12"/>
          </p:nvPr>
        </p:nvSpPr>
        <p:spPr/>
        <p:txBody>
          <a:bodyPr/>
          <a:lstStyle/>
          <a:p>
            <a:fld id="{75438AA2-A647-4DD3-8964-BF4D566E7557}" type="slidenum">
              <a:rPr lang="en-US" smtClean="0"/>
              <a:pPr/>
              <a:t>9</a:t>
            </a:fld>
            <a:endParaRPr lang="en-US"/>
          </a:p>
        </p:txBody>
      </p:sp>
      <p:pic>
        <p:nvPicPr>
          <p:cNvPr id="167938" name="Picture 2" descr="C:\Users\Vladimir\Pictures\romania-nesa-upd.jpg"/>
          <p:cNvPicPr>
            <a:picLocks noChangeAspect="1" noChangeArrowheads="1"/>
          </p:cNvPicPr>
          <p:nvPr/>
        </p:nvPicPr>
        <p:blipFill>
          <a:blip r:embed="rId3" cstate="print"/>
          <a:srcRect/>
          <a:stretch>
            <a:fillRect/>
          </a:stretch>
        </p:blipFill>
        <p:spPr bwMode="auto">
          <a:xfrm>
            <a:off x="3683900" y="1196752"/>
            <a:ext cx="5280587" cy="3960440"/>
          </a:xfrm>
          <a:prstGeom prst="rect">
            <a:avLst/>
          </a:prstGeom>
          <a:noFill/>
        </p:spPr>
      </p:pic>
    </p:spTree>
    <p:extLst>
      <p:ext uri="{BB962C8B-B14F-4D97-AF65-F5344CB8AC3E}">
        <p14:creationId xmlns:p14="http://schemas.microsoft.com/office/powerpoint/2010/main" val="3204867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IAEA Dark Blue">
  <a:themeElements>
    <a:clrScheme name="">
      <a:dk1>
        <a:srgbClr val="808080"/>
      </a:dk1>
      <a:lt1>
        <a:srgbClr val="EAEAEA"/>
      </a:lt1>
      <a:dk2>
        <a:srgbClr val="000099"/>
      </a:dk2>
      <a:lt2>
        <a:srgbClr val="EAEAEA"/>
      </a:lt2>
      <a:accent1>
        <a:srgbClr val="99CCFF"/>
      </a:accent1>
      <a:accent2>
        <a:srgbClr val="8681B8"/>
      </a:accent2>
      <a:accent3>
        <a:srgbClr val="AAAACA"/>
      </a:accent3>
      <a:accent4>
        <a:srgbClr val="C8C8C8"/>
      </a:accent4>
      <a:accent5>
        <a:srgbClr val="CAE2FF"/>
      </a:accent5>
      <a:accent6>
        <a:srgbClr val="7974A6"/>
      </a:accent6>
      <a:hlink>
        <a:srgbClr val="FCD3C1"/>
      </a:hlink>
      <a:folHlink>
        <a:srgbClr val="FF9900"/>
      </a:folHlink>
    </a:clrScheme>
    <a:fontScheme name="IAEA Dark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AEA Dark Blu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AEA Dark 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AEA Dark Blu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AEA Dark Blu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AEA Dark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AEA Dark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AEA Dark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AEA Dark Blue">
  <a:themeElements>
    <a:clrScheme name="">
      <a:dk1>
        <a:srgbClr val="808080"/>
      </a:dk1>
      <a:lt1>
        <a:srgbClr val="EAEAEA"/>
      </a:lt1>
      <a:dk2>
        <a:srgbClr val="000099"/>
      </a:dk2>
      <a:lt2>
        <a:srgbClr val="EAEAEA"/>
      </a:lt2>
      <a:accent1>
        <a:srgbClr val="99CCFF"/>
      </a:accent1>
      <a:accent2>
        <a:srgbClr val="8681B8"/>
      </a:accent2>
      <a:accent3>
        <a:srgbClr val="AAAACA"/>
      </a:accent3>
      <a:accent4>
        <a:srgbClr val="C8C8C8"/>
      </a:accent4>
      <a:accent5>
        <a:srgbClr val="CAE2FF"/>
      </a:accent5>
      <a:accent6>
        <a:srgbClr val="7974A6"/>
      </a:accent6>
      <a:hlink>
        <a:srgbClr val="FCD3C1"/>
      </a:hlink>
      <a:folHlink>
        <a:srgbClr val="FF9900"/>
      </a:folHlink>
    </a:clrScheme>
    <a:fontScheme name="IAEA Dark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AEA Dark Blu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AEA Dark 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AEA Dark Blu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AEA Dark Blu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AEA Dark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AEA Dark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AEA Dark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IAEA Dark Blue">
  <a:themeElements>
    <a:clrScheme name="">
      <a:dk1>
        <a:srgbClr val="808080"/>
      </a:dk1>
      <a:lt1>
        <a:srgbClr val="EAEAEA"/>
      </a:lt1>
      <a:dk2>
        <a:srgbClr val="000099"/>
      </a:dk2>
      <a:lt2>
        <a:srgbClr val="EAEAEA"/>
      </a:lt2>
      <a:accent1>
        <a:srgbClr val="99CCFF"/>
      </a:accent1>
      <a:accent2>
        <a:srgbClr val="8681B8"/>
      </a:accent2>
      <a:accent3>
        <a:srgbClr val="AAAACA"/>
      </a:accent3>
      <a:accent4>
        <a:srgbClr val="C8C8C8"/>
      </a:accent4>
      <a:accent5>
        <a:srgbClr val="CAE2FF"/>
      </a:accent5>
      <a:accent6>
        <a:srgbClr val="7974A6"/>
      </a:accent6>
      <a:hlink>
        <a:srgbClr val="FCD3C1"/>
      </a:hlink>
      <a:folHlink>
        <a:srgbClr val="FF9900"/>
      </a:folHlink>
    </a:clrScheme>
    <a:fontScheme name="IAEA Dark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AEA Dark Blu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AEA Dark 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AEA Dark Blu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AEA Dark Blu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AEA Dark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AEA Dark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AEA Dark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808080"/>
    </a:dk1>
    <a:lt1>
      <a:srgbClr val="EAEAEA"/>
    </a:lt1>
    <a:dk2>
      <a:srgbClr val="000099"/>
    </a:dk2>
    <a:lt2>
      <a:srgbClr val="CCECFF"/>
    </a:lt2>
    <a:accent1>
      <a:srgbClr val="99CCFF"/>
    </a:accent1>
    <a:accent2>
      <a:srgbClr val="8681B8"/>
    </a:accent2>
    <a:accent3>
      <a:srgbClr val="AAAACA"/>
    </a:accent3>
    <a:accent4>
      <a:srgbClr val="C8C8C8"/>
    </a:accent4>
    <a:accent5>
      <a:srgbClr val="CAE2FF"/>
    </a:accent5>
    <a:accent6>
      <a:srgbClr val="7974A6"/>
    </a:accent6>
    <a:hlink>
      <a:srgbClr val="FFFFCC"/>
    </a:hlink>
    <a:folHlink>
      <a:srgbClr val="FF9900"/>
    </a:folHlink>
  </a:clrScheme>
</a:themeOverride>
</file>

<file path=ppt/theme/themeOverride2.xml><?xml version="1.0" encoding="utf-8"?>
<a:themeOverride xmlns:a="http://schemas.openxmlformats.org/drawingml/2006/main">
  <a:clrScheme name="">
    <a:dk1>
      <a:srgbClr val="808080"/>
    </a:dk1>
    <a:lt1>
      <a:srgbClr val="EAEAEA"/>
    </a:lt1>
    <a:dk2>
      <a:srgbClr val="000099"/>
    </a:dk2>
    <a:lt2>
      <a:srgbClr val="CCECFF"/>
    </a:lt2>
    <a:accent1>
      <a:srgbClr val="99CCFF"/>
    </a:accent1>
    <a:accent2>
      <a:srgbClr val="8681B8"/>
    </a:accent2>
    <a:accent3>
      <a:srgbClr val="AAAACA"/>
    </a:accent3>
    <a:accent4>
      <a:srgbClr val="C8C8C8"/>
    </a:accent4>
    <a:accent5>
      <a:srgbClr val="CAE2FF"/>
    </a:accent5>
    <a:accent6>
      <a:srgbClr val="7974A6"/>
    </a:accent6>
    <a:hlink>
      <a:srgbClr val="FFFFCC"/>
    </a:hlink>
    <a:folHlink>
      <a:srgbClr val="FF9900"/>
    </a:folHlink>
  </a:clrScheme>
</a:themeOverride>
</file>

<file path=ppt/theme/themeOverride3.xml><?xml version="1.0" encoding="utf-8"?>
<a:themeOverride xmlns:a="http://schemas.openxmlformats.org/drawingml/2006/main">
  <a:clrScheme name="">
    <a:dk1>
      <a:srgbClr val="808080"/>
    </a:dk1>
    <a:lt1>
      <a:srgbClr val="EAEAEA"/>
    </a:lt1>
    <a:dk2>
      <a:srgbClr val="000099"/>
    </a:dk2>
    <a:lt2>
      <a:srgbClr val="CCECFF"/>
    </a:lt2>
    <a:accent1>
      <a:srgbClr val="99CCFF"/>
    </a:accent1>
    <a:accent2>
      <a:srgbClr val="8681B8"/>
    </a:accent2>
    <a:accent3>
      <a:srgbClr val="AAAACA"/>
    </a:accent3>
    <a:accent4>
      <a:srgbClr val="C8C8C8"/>
    </a:accent4>
    <a:accent5>
      <a:srgbClr val="CAE2FF"/>
    </a:accent5>
    <a:accent6>
      <a:srgbClr val="7974A6"/>
    </a:accent6>
    <a:hlink>
      <a:srgbClr val="FFFFCC"/>
    </a:hlink>
    <a:folHlink>
      <a:srgbClr val="FF9900"/>
    </a:folHlink>
  </a:clrScheme>
</a:themeOverride>
</file>

<file path=docProps/app.xml><?xml version="1.0" encoding="utf-8"?>
<Properties xmlns="http://schemas.openxmlformats.org/officeDocument/2006/extended-properties" xmlns:vt="http://schemas.openxmlformats.org/officeDocument/2006/docPropsVTypes">
  <Template/>
  <TotalTime>4306</TotalTime>
  <Words>2259</Words>
  <Application>Microsoft Office PowerPoint</Application>
  <PresentationFormat>On-screen Show (4:3)</PresentationFormat>
  <Paragraphs>242</Paragraphs>
  <Slides>28</Slides>
  <Notes>5</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28</vt:i4>
      </vt:variant>
    </vt:vector>
  </HeadingPairs>
  <TitlesOfParts>
    <vt:vector size="33" baseType="lpstr">
      <vt:lpstr>IAEA Dark Blue</vt:lpstr>
      <vt:lpstr>1_IAEA Dark Blue</vt:lpstr>
      <vt:lpstr>3_IAEA Dark Blue</vt:lpstr>
      <vt:lpstr>Document</vt:lpstr>
      <vt:lpstr>Chart</vt:lpstr>
      <vt:lpstr>IAEA’s Project INPRO – a platform for strategic cooperation in Nuclear Fuel Cycle</vt:lpstr>
      <vt:lpstr>Establishment of International Project on Innovative Nuclear Reactors and Fuel Cycles (INPRO)</vt:lpstr>
      <vt:lpstr>INPRO Membership 2001-2013</vt:lpstr>
      <vt:lpstr>INTEGRATION OF INPRO PROJECTS</vt:lpstr>
      <vt:lpstr>Holistic nature of INPRO Methodology</vt:lpstr>
      <vt:lpstr>INPRO Project 1: National long-range nuclear energy Strategies </vt:lpstr>
      <vt:lpstr>INTERNATIONAL PROJECT ON INNOVATIVE NUCLEAR REACTORS AND FUEL CYCLES (INPRO)</vt:lpstr>
      <vt:lpstr>Experience with NESA</vt:lpstr>
      <vt:lpstr>National NESA</vt:lpstr>
      <vt:lpstr>Project 2: GLOBAL NUCLEAR ENERGY SCENARIOS</vt:lpstr>
      <vt:lpstr>Project 2: GLOBAL NUCLEAR ENERGY SCENARIOS</vt:lpstr>
      <vt:lpstr>Global Architecture of Innovative Nuclear Energy Systems (GAINS) Objectives</vt:lpstr>
      <vt:lpstr>GAINS Framework (1) </vt:lpstr>
      <vt:lpstr> GAINS Main Conclusions (1) </vt:lpstr>
      <vt:lpstr> GAINS Main Conclusions (2) </vt:lpstr>
      <vt:lpstr>Project 2: Collaborative Project SYNERGIES </vt:lpstr>
      <vt:lpstr>SYNERGIES Structure</vt:lpstr>
      <vt:lpstr>    </vt:lpstr>
      <vt:lpstr>  Task 2. Example of results: Scenarios with alternative fast reactor deployment approach </vt:lpstr>
      <vt:lpstr>SYNERGIES: Expected Outcomes</vt:lpstr>
      <vt:lpstr>Collaborative project ROADMAPS</vt:lpstr>
      <vt:lpstr>Collaborative project ROADMAPS</vt:lpstr>
      <vt:lpstr>INPRO project 4: Dialogue Forum 4, 30 July – 3 August 2012, VIC, Vienna</vt:lpstr>
      <vt:lpstr>Rated importance of collaboration among countries (questionnaire summary)</vt:lpstr>
      <vt:lpstr>Questionnaire: Preferences in final disposal of waste </vt:lpstr>
      <vt:lpstr>INPRO Dialogue Forum 4, 30 July – 3 August 2012, VIC, Vienna</vt:lpstr>
      <vt:lpstr>Conclusions</vt:lpstr>
      <vt:lpstr> THANK YOU!  Please, go for more detail to:  http://www.iaea.org/INPRO/  Vladimir KUZNETSOV V.Kuznetsov@iaea.org </vt:lpstr>
    </vt:vector>
  </TitlesOfParts>
  <Company>IAEA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International Project on Innovative Nuclear Reactors and Fuel Cycles (INPRO)</dc:title>
  <dc:creator>GOWIN, Peter J.</dc:creator>
  <cp:lastModifiedBy>KUZNETSOV, Vladimir</cp:lastModifiedBy>
  <cp:revision>445</cp:revision>
  <cp:lastPrinted>2012-03-23T10:07:20Z</cp:lastPrinted>
  <dcterms:created xsi:type="dcterms:W3CDTF">2009-05-06T07:23:11Z</dcterms:created>
  <dcterms:modified xsi:type="dcterms:W3CDTF">2013-06-14T14:38:59Z</dcterms:modified>
</cp:coreProperties>
</file>