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7" r:id="rId1"/>
  </p:sldMasterIdLst>
  <p:notesMasterIdLst>
    <p:notesMasterId r:id="rId28"/>
  </p:notesMasterIdLst>
  <p:handoutMasterIdLst>
    <p:handoutMasterId r:id="rId29"/>
  </p:handoutMasterIdLst>
  <p:sldIdLst>
    <p:sldId id="310" r:id="rId2"/>
    <p:sldId id="258" r:id="rId3"/>
    <p:sldId id="257" r:id="rId4"/>
    <p:sldId id="293" r:id="rId5"/>
    <p:sldId id="273" r:id="rId6"/>
    <p:sldId id="274" r:id="rId7"/>
    <p:sldId id="288" r:id="rId8"/>
    <p:sldId id="275" r:id="rId9"/>
    <p:sldId id="285" r:id="rId10"/>
    <p:sldId id="289" r:id="rId11"/>
    <p:sldId id="290" r:id="rId12"/>
    <p:sldId id="291" r:id="rId13"/>
    <p:sldId id="292" r:id="rId14"/>
    <p:sldId id="294" r:id="rId15"/>
    <p:sldId id="296" r:id="rId16"/>
    <p:sldId id="298" r:id="rId17"/>
    <p:sldId id="260" r:id="rId18"/>
    <p:sldId id="286" r:id="rId19"/>
    <p:sldId id="277" r:id="rId20"/>
    <p:sldId id="278" r:id="rId21"/>
    <p:sldId id="287" r:id="rId22"/>
    <p:sldId id="284" r:id="rId23"/>
    <p:sldId id="306" r:id="rId24"/>
    <p:sldId id="307" r:id="rId25"/>
    <p:sldId id="309" r:id="rId26"/>
    <p:sldId id="281" r:id="rId2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rezBB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05" autoAdjust="0"/>
    <p:restoredTop sz="94692" autoAdjust="0"/>
  </p:normalViewPr>
  <p:slideViewPr>
    <p:cSldViewPr>
      <p:cViewPr>
        <p:scale>
          <a:sx n="75" d="100"/>
          <a:sy n="75" d="100"/>
        </p:scale>
        <p:origin x="-498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C80AAE-9F34-4992-9A04-4AEFE4CB1E1B}" type="datetime1">
              <a:rPr lang="en-US" smtClean="0"/>
              <a:pPr/>
              <a:t>6/27/2013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2F532E-9DBB-42F8-842E-FC5ED1BD132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4266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96F91C-22A0-43A3-B808-5DF4EA060635}" type="datetime1">
              <a:rPr lang="en-US" smtClean="0"/>
              <a:pPr/>
              <a:t>6/27/2013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E3F306-75BA-4185-9A06-3128CD137A6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65213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3F306-75BA-4185-9A06-3128CD137A6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F3D76-CB00-4ED8-9323-337CCD7A6B66}" type="datetime1">
              <a:rPr lang="en-US" smtClean="0"/>
              <a:pPr/>
              <a:t>6/27/2013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805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06287-CE7B-407C-BCBF-3DF998D9F06B}" type="slidenum">
              <a:rPr lang="fa-IR" smtClean="0"/>
              <a:t>24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0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29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79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093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extBox 6"/>
          <p:cNvSpPr txBox="1"/>
          <p:nvPr userDrawn="1"/>
        </p:nvSpPr>
        <p:spPr>
          <a:xfrm>
            <a:off x="-10615" y="-27455"/>
            <a:ext cx="9154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en-US" baseline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Petersburg  June </a:t>
            </a:r>
            <a:r>
              <a:rPr lang="en-US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3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1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8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5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92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162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43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03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C305-8C1D-48C8-BD55-1BD078E7567A}" type="datetimeFigureOut">
              <a:rPr lang="fa-IR" smtClean="0"/>
              <a:pPr/>
              <a:t>1434/08/19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CEE5-CC58-41B0-AA63-B5B3D89CC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43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63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500" dirty="0" smtClean="0">
                <a:solidFill>
                  <a:srgbClr val="002060"/>
                </a:solidFill>
              </a:rPr>
              <a:t>Nuclear </a:t>
            </a:r>
            <a:r>
              <a:rPr lang="en-US" sz="3500" dirty="0">
                <a:solidFill>
                  <a:srgbClr val="002060"/>
                </a:solidFill>
              </a:rPr>
              <a:t>Education in Iran </a:t>
            </a:r>
            <a:r>
              <a:rPr lang="en-US" sz="3500" dirty="0" smtClean="0">
                <a:solidFill>
                  <a:srgbClr val="002060"/>
                </a:solidFill>
              </a:rPr>
              <a:t>Based on Technological Needs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sz="35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500" dirty="0" smtClean="0">
                <a:solidFill>
                  <a:srgbClr val="002060"/>
                </a:solidFill>
              </a:rPr>
              <a:t>by G</a:t>
            </a:r>
            <a:r>
              <a:rPr lang="en-US" sz="2500" dirty="0">
                <a:solidFill>
                  <a:srgbClr val="002060"/>
                </a:solidFill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</a:rPr>
              <a:t>Raisali</a:t>
            </a:r>
            <a:endParaRPr lang="en-US" sz="2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002060"/>
                </a:solidFill>
              </a:rPr>
              <a:t>Nuclear Science &amp; Technology Research Institute, </a:t>
            </a:r>
            <a:endParaRPr lang="fa-IR" sz="2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rgbClr val="002060"/>
                </a:solidFill>
              </a:rPr>
              <a:t>Atomic Energy Organization of Iran (AEOI)</a:t>
            </a:r>
          </a:p>
          <a:p>
            <a:pPr algn="ctr"/>
            <a:endParaRPr lang="fa-IR" sz="3600" dirty="0"/>
          </a:p>
          <a:p>
            <a:pPr marL="0" indent="0" algn="ctr">
              <a:lnSpc>
                <a:spcPct val="200000"/>
              </a:lnSpc>
              <a:buNone/>
            </a:pPr>
            <a:endParaRPr lang="en-US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</a:t>
            </a:r>
            <a:r>
              <a:rPr lang="en-US" dirty="0" smtClean="0"/>
              <a:t>support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PhD and </a:t>
            </a:r>
            <a:r>
              <a:rPr lang="en-US" dirty="0"/>
              <a:t>MSc </a:t>
            </a:r>
            <a:r>
              <a:rPr lang="en-US" dirty="0" smtClean="0"/>
              <a:t>students are allowed to use the services given in facilities belonging to AEOI through contracts and agreements with universities. AEOI library also gives free service to the students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AEOI’s facilities are: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Accelerators:</a:t>
            </a:r>
          </a:p>
          <a:p>
            <a:pPr lvl="1">
              <a:lnSpc>
                <a:spcPct val="150000"/>
              </a:lnSpc>
            </a:pPr>
            <a:r>
              <a:rPr lang="en-US" sz="2900" dirty="0" smtClean="0"/>
              <a:t>Cyclotron (cyclone 30)</a:t>
            </a:r>
            <a:endParaRPr lang="en-US" sz="2900" dirty="0"/>
          </a:p>
          <a:p>
            <a:pPr lvl="1">
              <a:lnSpc>
                <a:spcPct val="150000"/>
              </a:lnSpc>
            </a:pPr>
            <a:r>
              <a:rPr lang="en-US" sz="2900" dirty="0" smtClean="0"/>
              <a:t>Electron irradiator: </a:t>
            </a:r>
            <a:r>
              <a:rPr lang="en-US" sz="2900" dirty="0" err="1" smtClean="0"/>
              <a:t>rhodotron</a:t>
            </a:r>
            <a:r>
              <a:rPr lang="en-US" sz="2900" dirty="0" smtClean="0"/>
              <a:t> (TT-200)</a:t>
            </a:r>
          </a:p>
          <a:p>
            <a:pPr lvl="1">
              <a:lnSpc>
                <a:spcPct val="150000"/>
              </a:lnSpc>
            </a:pPr>
            <a:r>
              <a:rPr lang="en-US" sz="2900" dirty="0" smtClean="0"/>
              <a:t>Van De </a:t>
            </a:r>
            <a:r>
              <a:rPr lang="en-US" sz="2900" dirty="0" err="1" smtClean="0"/>
              <a:t>Graaf</a:t>
            </a:r>
            <a:r>
              <a:rPr lang="en-US" sz="2900" dirty="0" smtClean="0"/>
              <a:t>  accelerator (3 MeV)  </a:t>
            </a:r>
          </a:p>
          <a:p>
            <a:pPr marL="393192" lvl="1" indent="0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900" dirty="0" smtClean="0"/>
              <a:t>Reactors: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Tehran Research reactor (TRR)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Zero </a:t>
            </a:r>
            <a:r>
              <a:rPr lang="en-US" sz="2900" dirty="0"/>
              <a:t>power  research reactor (ZPR)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Subcritical </a:t>
            </a:r>
            <a:r>
              <a:rPr lang="en-US" sz="2900" dirty="0"/>
              <a:t>research reactor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Miniature neutron source reactor (MNSR)</a:t>
            </a:r>
          </a:p>
          <a:p>
            <a:pPr>
              <a:lnSpc>
                <a:spcPct val="160000"/>
              </a:lnSpc>
            </a:pPr>
            <a:r>
              <a:rPr lang="en-US" sz="2900" dirty="0" smtClean="0"/>
              <a:t>Irradiators: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Research gamma irradiator (GC–220)</a:t>
            </a:r>
          </a:p>
          <a:p>
            <a:pPr lvl="1">
              <a:lnSpc>
                <a:spcPct val="160000"/>
              </a:lnSpc>
            </a:pPr>
            <a:r>
              <a:rPr lang="en-US" sz="2900" dirty="0" smtClean="0"/>
              <a:t>Industrial gamma irradiator (IR-136) and SSDL calibrated radiation fields</a:t>
            </a:r>
          </a:p>
          <a:p>
            <a:pPr>
              <a:lnSpc>
                <a:spcPct val="160000"/>
              </a:lnSpc>
            </a:pPr>
            <a:endParaRPr lang="en-US" sz="3100" dirty="0" smtClean="0"/>
          </a:p>
          <a:p>
            <a:pPr>
              <a:lnSpc>
                <a:spcPct val="160000"/>
              </a:lnSpc>
            </a:pPr>
            <a:endParaRPr lang="en-US" sz="3100" dirty="0" smtClean="0"/>
          </a:p>
          <a:p>
            <a:pPr marL="393192" lvl="1" indent="0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917575"/>
            <a:ext cx="8229600" cy="855663"/>
          </a:xfrm>
        </p:spPr>
        <p:txBody>
          <a:bodyPr/>
          <a:lstStyle/>
          <a:p>
            <a:r>
              <a:rPr lang="en-US" dirty="0" smtClean="0"/>
              <a:t>picture</a:t>
            </a:r>
            <a:endParaRPr lang="fa-IR" dirty="0"/>
          </a:p>
        </p:txBody>
      </p:sp>
      <p:pic>
        <p:nvPicPr>
          <p:cNvPr id="6146" name="Picture 2" descr="C:\Documents and Settings\User\Desktop\DSC014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99392"/>
            <a:ext cx="91694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65253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 rtl="0"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A view of  cyclone 30 located in Karaj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77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Desktop\Yazd 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1400"/>
            <a:ext cx="917150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5253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</a:rPr>
              <a:t> A view of  rhodotronTT-200 located in Yazd</a:t>
            </a:r>
            <a:endParaRPr lang="fa-I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-27384"/>
            <a:ext cx="9144000" cy="115212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453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65253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</a:rPr>
              <a:t> A view of  gamma cell GC-220 located in Tehran</a:t>
            </a:r>
            <a:endParaRPr lang="fa-I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4"/>
            <a:ext cx="9144000" cy="6243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5253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</a:rPr>
              <a:t> A view of  ZPR located in Isfahan</a:t>
            </a:r>
            <a:endParaRPr lang="fa-I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5253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Times New Roman" pitchFamily="18" charset="0"/>
              </a:rPr>
              <a:t> A view of  MNSR located in Isfahan</a:t>
            </a:r>
            <a:endParaRPr lang="fa-I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52128"/>
          </a:xfrm>
        </p:spPr>
        <p:txBody>
          <a:bodyPr vert="horz" lIns="0" rIns="0" bIns="0" anchor="b">
            <a:normAutofit/>
          </a:bodyPr>
          <a:lstStyle/>
          <a:p>
            <a:r>
              <a:rPr lang="en-US" dirty="0"/>
              <a:t>Financial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Funding for </a:t>
            </a:r>
            <a:r>
              <a:rPr lang="en-US" dirty="0"/>
              <a:t>universities to train the PhD students in different fields related to nuclear technology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Scholarships </a:t>
            </a:r>
            <a:r>
              <a:rPr lang="en-US" dirty="0"/>
              <a:t>for </a:t>
            </a:r>
            <a:r>
              <a:rPr lang="en-US" dirty="0" smtClean="0"/>
              <a:t>graduate students </a:t>
            </a:r>
            <a:r>
              <a:rPr lang="en-US" dirty="0"/>
              <a:t>in all fields related to nuclear </a:t>
            </a:r>
            <a:r>
              <a:rPr lang="en-US" dirty="0" smtClean="0"/>
              <a:t>technology and its applications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Post-doc Scholarships for graduated students in all fields related to nuclear technology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79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outcomes are:</a:t>
            </a:r>
          </a:p>
          <a:p>
            <a:r>
              <a:rPr lang="en-US" dirty="0" smtClean="0"/>
              <a:t> Implementation of MSc and PhD projects</a:t>
            </a:r>
          </a:p>
          <a:p>
            <a:r>
              <a:rPr lang="en-US" dirty="0" smtClean="0"/>
              <a:t>Technical documents</a:t>
            </a:r>
          </a:p>
          <a:p>
            <a:r>
              <a:rPr lang="en-US" dirty="0" smtClean="0"/>
              <a:t>Products (agricultural lines of mutants,  radiopharmaceuticals, …)</a:t>
            </a:r>
          </a:p>
          <a:p>
            <a:r>
              <a:rPr lang="en-US" dirty="0"/>
              <a:t>Articles published </a:t>
            </a:r>
            <a:r>
              <a:rPr lang="en-US" dirty="0" smtClean="0"/>
              <a:t>in high-ranked international and Iranian journals;</a:t>
            </a:r>
          </a:p>
        </p:txBody>
      </p:sp>
    </p:spTree>
    <p:extLst>
      <p:ext uri="{BB962C8B-B14F-4D97-AF65-F5344CB8AC3E}">
        <p14:creationId xmlns:p14="http://schemas.microsoft.com/office/powerpoint/2010/main" val="1436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8856984" cy="854968"/>
          </a:xfrm>
        </p:spPr>
        <p:txBody>
          <a:bodyPr>
            <a:normAutofit/>
          </a:bodyPr>
          <a:lstStyle/>
          <a:p>
            <a:r>
              <a:rPr lang="en-US" dirty="0" smtClean="0"/>
              <a:t>Some MSc and PhD Project titles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Preparation </a:t>
            </a:r>
            <a:r>
              <a:rPr lang="en-US" dirty="0"/>
              <a:t>and quality control of [</a:t>
            </a:r>
            <a:r>
              <a:rPr lang="en-US" baseline="30000" dirty="0"/>
              <a:t>61</a:t>
            </a:r>
            <a:r>
              <a:rPr lang="en-US" dirty="0"/>
              <a:t>Cu]-bis-8-hydroxy quinolone for PET </a:t>
            </a:r>
            <a:r>
              <a:rPr lang="en-US" dirty="0" smtClean="0"/>
              <a:t>imaging</a:t>
            </a:r>
            <a:endParaRPr lang="fa-IR" dirty="0" smtClean="0"/>
          </a:p>
          <a:p>
            <a:pPr lvl="0"/>
            <a:r>
              <a:rPr lang="en-US" dirty="0"/>
              <a:t>Design of thermal hydraulic set loop</a:t>
            </a:r>
          </a:p>
          <a:p>
            <a:pPr lvl="0"/>
            <a:r>
              <a:rPr lang="en-US" dirty="0"/>
              <a:t>Experimental study of heat transfer in spent fuel rods of </a:t>
            </a:r>
            <a:r>
              <a:rPr lang="en-US" dirty="0" err="1"/>
              <a:t>Bushehr</a:t>
            </a:r>
            <a:r>
              <a:rPr lang="en-US" dirty="0"/>
              <a:t> power plant in a pool</a:t>
            </a:r>
          </a:p>
          <a:p>
            <a:pPr lvl="0"/>
            <a:r>
              <a:rPr lang="en-US" dirty="0"/>
              <a:t>Monte Carlo Method and Experimental Validation for Determination of dose distribution of brachytherapy seed I-125 in eye plaque</a:t>
            </a:r>
          </a:p>
          <a:p>
            <a:pPr lvl="0"/>
            <a:r>
              <a:rPr lang="en-US" dirty="0" smtClean="0"/>
              <a:t>Study </a:t>
            </a:r>
            <a:r>
              <a:rPr lang="en-US" dirty="0"/>
              <a:t>of  salinity resistance of wheat mutant lines resulting from irradiation of </a:t>
            </a:r>
            <a:r>
              <a:rPr lang="en-US" dirty="0" err="1"/>
              <a:t>Tabassi</a:t>
            </a:r>
            <a:r>
              <a:rPr lang="en-US" dirty="0"/>
              <a:t> genotype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53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AEOI supports nuclear education by: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 Contributing in the development of universities educational programs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 smtClean="0"/>
              <a:t>Technical support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Financial support</a:t>
            </a:r>
          </a:p>
        </p:txBody>
      </p:sp>
    </p:spTree>
    <p:extLst>
      <p:ext uri="{BB962C8B-B14F-4D97-AF65-F5344CB8AC3E}">
        <p14:creationId xmlns:p14="http://schemas.microsoft.com/office/powerpoint/2010/main" val="7077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3099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Synthesis and Quality control of a  diagnostic </a:t>
            </a:r>
            <a:r>
              <a:rPr lang="en-US" baseline="30000" dirty="0"/>
              <a:t>18</a:t>
            </a:r>
            <a:r>
              <a:rPr lang="en-US" dirty="0"/>
              <a:t>F radiolabeled  peptide  for tumor detection.</a:t>
            </a:r>
          </a:p>
          <a:p>
            <a:pPr lvl="0"/>
            <a:r>
              <a:rPr lang="en-US" dirty="0"/>
              <a:t>Evaluation of biological factors and </a:t>
            </a:r>
            <a:r>
              <a:rPr lang="en-US" dirty="0" err="1"/>
              <a:t>biodistribution</a:t>
            </a:r>
            <a:r>
              <a:rPr lang="en-US" dirty="0"/>
              <a:t> of </a:t>
            </a:r>
            <a:r>
              <a:rPr lang="en-US" baseline="30000" dirty="0"/>
              <a:t>61</a:t>
            </a:r>
            <a:r>
              <a:rPr lang="en-US" dirty="0"/>
              <a:t>Cu </a:t>
            </a:r>
            <a:r>
              <a:rPr lang="en-US" dirty="0" err="1"/>
              <a:t>Bleomycine</a:t>
            </a:r>
            <a:endParaRPr lang="en-US" dirty="0"/>
          </a:p>
          <a:p>
            <a:pPr lvl="0"/>
            <a:r>
              <a:rPr lang="en-US" dirty="0"/>
              <a:t>Evaluation and production of Galium-68 via </a:t>
            </a:r>
            <a:r>
              <a:rPr lang="en-US" baseline="30000" dirty="0"/>
              <a:t>68</a:t>
            </a:r>
            <a:r>
              <a:rPr lang="en-US" dirty="0"/>
              <a:t>Zn(p, n)</a:t>
            </a:r>
            <a:r>
              <a:rPr lang="en-US" baseline="30000" dirty="0"/>
              <a:t>68</a:t>
            </a:r>
            <a:r>
              <a:rPr lang="en-US" dirty="0"/>
              <a:t>Ga reaction for use of PET imaging system</a:t>
            </a:r>
          </a:p>
          <a:p>
            <a:pPr lvl="0"/>
            <a:r>
              <a:rPr lang="en-US" dirty="0" smtClean="0"/>
              <a:t>Investigation</a:t>
            </a:r>
            <a:r>
              <a:rPr lang="en-US" dirty="0"/>
              <a:t>, research and feasibility of </a:t>
            </a:r>
            <a:r>
              <a:rPr lang="en-US" baseline="30000" dirty="0"/>
              <a:t>90</a:t>
            </a:r>
            <a:r>
              <a:rPr lang="en-US" dirty="0" smtClean="0"/>
              <a:t>Y </a:t>
            </a:r>
            <a:r>
              <a:rPr lang="en-US" dirty="0"/>
              <a:t>production in Tehran research reactor</a:t>
            </a:r>
          </a:p>
          <a:p>
            <a:pPr lvl="0"/>
            <a:r>
              <a:rPr lang="en-US" dirty="0"/>
              <a:t>Investigation and feasibility of </a:t>
            </a:r>
            <a:r>
              <a:rPr lang="en-US" baseline="30000" dirty="0" smtClean="0"/>
              <a:t>166</a:t>
            </a:r>
            <a:r>
              <a:rPr lang="en-US" dirty="0" smtClean="0"/>
              <a:t>Ho </a:t>
            </a:r>
            <a:r>
              <a:rPr lang="en-US" dirty="0"/>
              <a:t>production in Tehran research reactor</a:t>
            </a:r>
          </a:p>
          <a:p>
            <a:pPr lvl="0"/>
            <a:r>
              <a:rPr lang="en-US" dirty="0" smtClean="0"/>
              <a:t>Production Optimization of  </a:t>
            </a:r>
            <a:r>
              <a:rPr lang="en-US" baseline="30000" dirty="0" smtClean="0"/>
              <a:t>153</a:t>
            </a:r>
            <a:r>
              <a:rPr lang="en-US" dirty="0" smtClean="0"/>
              <a:t>Sm </a:t>
            </a:r>
            <a:r>
              <a:rPr lang="en-US" dirty="0"/>
              <a:t>and </a:t>
            </a:r>
            <a:r>
              <a:rPr lang="en-US" baseline="30000" dirty="0" smtClean="0"/>
              <a:t>177</a:t>
            </a:r>
            <a:r>
              <a:rPr lang="en-US" dirty="0" smtClean="0"/>
              <a:t>Lu </a:t>
            </a:r>
            <a:r>
              <a:rPr lang="en-US" dirty="0"/>
              <a:t>radioisotopes in the core of </a:t>
            </a:r>
            <a:r>
              <a:rPr lang="en-US" dirty="0" smtClean="0"/>
              <a:t>TRR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241" y="64440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 rtl="0">
              <a:defRPr>
                <a:latin typeface="Times New Roman" pitchFamily="18" charset="0"/>
              </a:defRPr>
            </a:lvl1pPr>
          </a:lstStyle>
          <a:p>
            <a:r>
              <a:rPr lang="en-US" dirty="0" smtClean="0"/>
              <a:t>Produced mutant </a:t>
            </a:r>
            <a:r>
              <a:rPr lang="en-US" dirty="0"/>
              <a:t>line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61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6444044"/>
            <a:ext cx="69847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 rtl="0">
              <a:defRPr>
                <a:latin typeface="Times New Roman" pitchFamily="18" charset="0"/>
              </a:defRPr>
            </a:lvl1pPr>
          </a:lstStyle>
          <a:p>
            <a:r>
              <a:rPr lang="en-US" dirty="0"/>
              <a:t> Some of manufactured radiopharmaceuticals by AEOI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654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Production and quality control of 99mTc-bombesin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126747" cy="4799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322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Production and quality control of Lu-177 radiopharmaceuticals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A patient (weight: 74 kg) with knee infection, showing increased  uptake due to infection</a:t>
            </a:r>
            <a:endParaRPr lang="fa-IR" sz="2400" dirty="0" smtClean="0"/>
          </a:p>
          <a:p>
            <a:endParaRPr lang="fa-I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5382"/>
            <a:ext cx="5562600" cy="40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0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470025"/>
          </a:xfrm>
        </p:spPr>
        <p:txBody>
          <a:bodyPr>
            <a:normAutofit/>
          </a:bodyPr>
          <a:lstStyle/>
          <a:p>
            <a:r>
              <a:rPr lang="en-US" sz="2400" smtClean="0"/>
              <a:t>Production and quality control of Sm-153 radiopharmaceticals</a:t>
            </a:r>
            <a:br>
              <a:rPr lang="en-US" sz="2400" smtClean="0"/>
            </a:br>
            <a:endParaRPr lang="fa-I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429000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Sm-153 EDTMP in an Iranian Patient for Bone Pain palliation in Cancers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1931512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313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88840"/>
            <a:ext cx="7772400" cy="1362456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 for Your Attention</a:t>
            </a:r>
            <a:endParaRPr lang="fa-IR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0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Iran is developing education associated with the development of its nuclear technology needs regarding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Rising demand for electrical energy and other applications of nuclear technology specially in: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Health and safety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Agriculture, medicine and industry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4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needs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technological needs are in industrial sections such as oil industry, agriculture and medicine that can  be supported by AEOI</a:t>
            </a:r>
          </a:p>
          <a:p>
            <a:r>
              <a:rPr lang="en-US" dirty="0" smtClean="0"/>
              <a:t>Educational programs are necessary to train researchers for supporting research and development in several fields</a:t>
            </a:r>
          </a:p>
          <a:p>
            <a:r>
              <a:rPr lang="en-US" sz="2800" dirty="0" smtClean="0"/>
              <a:t>Educational </a:t>
            </a:r>
            <a:r>
              <a:rPr lang="en-US" sz="2800" dirty="0"/>
              <a:t>and training activities are not </a:t>
            </a:r>
            <a:r>
              <a:rPr lang="en-US" sz="2800" dirty="0" smtClean="0"/>
              <a:t>limited </a:t>
            </a:r>
            <a:r>
              <a:rPr lang="en-US" sz="2800" dirty="0"/>
              <a:t>to nuclear </a:t>
            </a:r>
            <a:r>
              <a:rPr lang="en-US" sz="2800" dirty="0" smtClean="0"/>
              <a:t>science and technology, </a:t>
            </a:r>
            <a:r>
              <a:rPr lang="en-US" sz="2800" dirty="0"/>
              <a:t>but </a:t>
            </a:r>
            <a:r>
              <a:rPr lang="en-US" sz="2800" dirty="0" smtClean="0"/>
              <a:t>also in several other disciplines</a:t>
            </a:r>
          </a:p>
          <a:p>
            <a:pPr marL="0" indent="0">
              <a:buNone/>
            </a:pPr>
            <a:endParaRPr lang="fa-IR" sz="2800" dirty="0"/>
          </a:p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481229"/>
            <a:ext cx="792088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indent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aseline="0">
                <a:latin typeface="Times New Roman" pitchFamily="18" charset="0"/>
                <a:cs typeface="Times New Roman" pitchFamily="18" charset="0"/>
              </a:defRPr>
            </a:lvl1pPr>
            <a:lvl2pPr marL="640080" indent="-246888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aseline="0">
                <a:latin typeface="Times New Roman" pitchFamily="18" charset="0"/>
                <a:cs typeface="Times New Roman" pitchFamily="18" charset="0"/>
              </a:defRPr>
            </a:lvl2pPr>
            <a:lvl3pPr indent="-246888" algn="l" rtl="0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aseline="0">
                <a:latin typeface="Times New Roman" pitchFamily="18" charset="0"/>
                <a:cs typeface="Times New Roman" pitchFamily="18" charset="0"/>
              </a:defRPr>
            </a:lvl3pPr>
            <a:lvl4pPr marL="1188720" indent="-210312" algn="l" rtl="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aseline="0">
                <a:latin typeface="Times New Roman" pitchFamily="18" charset="0"/>
                <a:cs typeface="Times New Roman" pitchFamily="18" charset="0"/>
              </a:defRPr>
            </a:lvl4pPr>
            <a:lvl5pPr marL="1463040" indent="-210312" algn="l" rtl="0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aseline="0">
                <a:latin typeface="Times New Roman" pitchFamily="18" charset="0"/>
                <a:cs typeface="Times New Roman" pitchFamily="18" charset="0"/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pPr algn="just"/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39855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Human resource development is an important necessity in the safe operation of nuclear facilities that is fulfilled through training with: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Cooperation with universities and technical institutes for providing </a:t>
            </a:r>
            <a:r>
              <a:rPr lang="en-US" dirty="0"/>
              <a:t>educated and skilled </a:t>
            </a:r>
            <a:r>
              <a:rPr lang="en-US" dirty="0" smtClean="0"/>
              <a:t>workforce</a:t>
            </a:r>
          </a:p>
          <a:p>
            <a:pPr algn="just"/>
            <a:r>
              <a:rPr lang="en-US" dirty="0" smtClean="0"/>
              <a:t>Cooperation with NGOs and other educational institutes</a:t>
            </a:r>
          </a:p>
        </p:txBody>
      </p:sp>
    </p:spTree>
    <p:extLst>
      <p:ext uri="{BB962C8B-B14F-4D97-AF65-F5344CB8AC3E}">
        <p14:creationId xmlns:p14="http://schemas.microsoft.com/office/powerpoint/2010/main" val="8845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with </a:t>
            </a:r>
            <a:r>
              <a:rPr lang="en-US" dirty="0"/>
              <a:t>universities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Cooperation With  high-ranked universities to </a:t>
            </a:r>
            <a:r>
              <a:rPr lang="en-US" dirty="0" smtClean="0"/>
              <a:t>establish and promote </a:t>
            </a:r>
            <a:r>
              <a:rPr lang="en-US" dirty="0"/>
              <a:t>their </a:t>
            </a:r>
            <a:r>
              <a:rPr lang="en-US" dirty="0" smtClean="0"/>
              <a:t>departments </a:t>
            </a:r>
            <a:r>
              <a:rPr lang="en-US" dirty="0"/>
              <a:t>related to nuclear </a:t>
            </a:r>
            <a:r>
              <a:rPr lang="en-US" dirty="0" smtClean="0"/>
              <a:t>science and technology and its applications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smtClean="0"/>
              <a:t>The cooperation is through contracts and agreements </a:t>
            </a:r>
            <a:r>
              <a:rPr lang="en-US" dirty="0"/>
              <a:t>with universities and </a:t>
            </a:r>
            <a:r>
              <a:rPr lang="en-US" dirty="0" smtClean="0"/>
              <a:t>research </a:t>
            </a:r>
            <a:r>
              <a:rPr lang="en-US" dirty="0"/>
              <a:t>institutes to support </a:t>
            </a:r>
            <a:r>
              <a:rPr lang="en-US" dirty="0" smtClean="0"/>
              <a:t>and persuading them to take part in applied projects regarding country needs</a:t>
            </a:r>
          </a:p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58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applied research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Nuclear safety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Nuclear power plants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Radiochemistry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Accelerators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Gamma irradiators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Radiopharmaceuticals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Applications of  nuclear technology in agriculture, health and industry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64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Cooperation with </a:t>
            </a:r>
            <a:r>
              <a:rPr lang="en-US" dirty="0" smtClean="0"/>
              <a:t>other organizations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non-high </a:t>
            </a:r>
            <a:r>
              <a:rPr lang="en-US" dirty="0"/>
              <a:t>ranked educational and research </a:t>
            </a:r>
            <a:r>
              <a:rPr lang="en-US" dirty="0" smtClean="0"/>
              <a:t>institutes to improve their abilities for future higher level of  cooperation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Holding training courses and workshops </a:t>
            </a:r>
            <a:r>
              <a:rPr lang="en-US" dirty="0"/>
              <a:t>in cooperation with </a:t>
            </a:r>
            <a:r>
              <a:rPr lang="en-US" dirty="0" smtClean="0"/>
              <a:t>scientific and technical societies</a:t>
            </a:r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22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</a:t>
            </a:r>
            <a:r>
              <a:rPr lang="en-US" dirty="0" smtClean="0"/>
              <a:t>workshops and courses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smtClean="0">
                <a:solidFill>
                  <a:prstClr val="black"/>
                </a:solidFill>
              </a:rPr>
              <a:t>Nuclear </a:t>
            </a:r>
            <a:r>
              <a:rPr lang="en-US" sz="2400" dirty="0" smtClean="0">
                <a:solidFill>
                  <a:prstClr val="black"/>
                </a:solidFill>
              </a:rPr>
              <a:t>radiation measurement methods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Computational </a:t>
            </a:r>
            <a:r>
              <a:rPr lang="en-US" sz="2400" dirty="0">
                <a:solidFill>
                  <a:prstClr val="black"/>
                </a:solidFill>
              </a:rPr>
              <a:t>codes in nuclear reactors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Dynamics </a:t>
            </a:r>
            <a:r>
              <a:rPr lang="en-US" sz="2400" dirty="0">
                <a:solidFill>
                  <a:prstClr val="black"/>
                </a:solidFill>
              </a:rPr>
              <a:t>of nuclear reactors 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Application of finite volume methods in </a:t>
            </a:r>
            <a:r>
              <a:rPr lang="en-US" sz="2400" dirty="0" smtClean="0">
                <a:solidFill>
                  <a:prstClr val="black"/>
                </a:solidFill>
              </a:rPr>
              <a:t>reactor thermo-hydraulics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Neutron </a:t>
            </a:r>
            <a:r>
              <a:rPr lang="en-US" sz="2400" dirty="0">
                <a:solidFill>
                  <a:prstClr val="black"/>
                </a:solidFill>
              </a:rPr>
              <a:t>Activation Analysis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475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731</Words>
  <Application>Microsoft Office PowerPoint</Application>
  <PresentationFormat>On-screen Show (4:3)</PresentationFormat>
  <Paragraphs>104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Technological needs</vt:lpstr>
      <vt:lpstr>PowerPoint Presentation</vt:lpstr>
      <vt:lpstr>Cooperation with universities</vt:lpstr>
      <vt:lpstr>Areas of applied research</vt:lpstr>
      <vt:lpstr>Cooperation with other organizations</vt:lpstr>
      <vt:lpstr>  Some workshops and courses </vt:lpstr>
      <vt:lpstr>Technical support</vt:lpstr>
      <vt:lpstr>Continued</vt:lpstr>
      <vt:lpstr>picture</vt:lpstr>
      <vt:lpstr>PowerPoint Presentation</vt:lpstr>
      <vt:lpstr>PowerPoint Presentation</vt:lpstr>
      <vt:lpstr>PowerPoint Presentation</vt:lpstr>
      <vt:lpstr>PowerPoint Presentation</vt:lpstr>
      <vt:lpstr>Financial support</vt:lpstr>
      <vt:lpstr>Outcomes</vt:lpstr>
      <vt:lpstr>Some MSc and PhD Project titles</vt:lpstr>
      <vt:lpstr>Continued</vt:lpstr>
      <vt:lpstr>PowerPoint Presentation</vt:lpstr>
      <vt:lpstr>PowerPoint Presentation</vt:lpstr>
      <vt:lpstr>Production and quality control of 99mTc-bombesin</vt:lpstr>
      <vt:lpstr> Production and quality control of Lu-177 radiopharmaceuticals</vt:lpstr>
      <vt:lpstr>Production and quality control of Sm-153 radiopharmaceticals </vt:lpstr>
      <vt:lpstr>PowerPoint Presentation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WarezBB</dc:creator>
  <cp:lastModifiedBy>Faezeh</cp:lastModifiedBy>
  <cp:revision>168</cp:revision>
  <cp:lastPrinted>2013-06-26T19:10:45Z</cp:lastPrinted>
  <dcterms:created xsi:type="dcterms:W3CDTF">2013-05-29T07:41:34Z</dcterms:created>
  <dcterms:modified xsi:type="dcterms:W3CDTF">2013-06-27T05:04:30Z</dcterms:modified>
</cp:coreProperties>
</file>